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2">
  <p:sldMasterIdLst>
    <p:sldMasterId id="2147483677" r:id="rId1"/>
  </p:sldMasterIdLst>
  <p:notesMasterIdLst>
    <p:notesMasterId r:id="rId119"/>
  </p:notesMasterIdLst>
  <p:sldIdLst>
    <p:sldId id="256" r:id="rId2"/>
    <p:sldId id="398" r:id="rId3"/>
    <p:sldId id="257" r:id="rId4"/>
    <p:sldId id="312" r:id="rId5"/>
    <p:sldId id="259" r:id="rId6"/>
    <p:sldId id="314" r:id="rId7"/>
    <p:sldId id="317" r:id="rId8"/>
    <p:sldId id="399" r:id="rId9"/>
    <p:sldId id="400" r:id="rId10"/>
    <p:sldId id="318" r:id="rId11"/>
    <p:sldId id="313" r:id="rId12"/>
    <p:sldId id="258" r:id="rId13"/>
    <p:sldId id="268" r:id="rId14"/>
    <p:sldId id="316" r:id="rId15"/>
    <p:sldId id="260" r:id="rId16"/>
    <p:sldId id="261" r:id="rId17"/>
    <p:sldId id="319" r:id="rId18"/>
    <p:sldId id="320" r:id="rId19"/>
    <p:sldId id="322" r:id="rId20"/>
    <p:sldId id="323" r:id="rId21"/>
    <p:sldId id="321" r:id="rId22"/>
    <p:sldId id="401" r:id="rId23"/>
    <p:sldId id="326" r:id="rId24"/>
    <p:sldId id="325" r:id="rId25"/>
    <p:sldId id="327" r:id="rId26"/>
    <p:sldId id="328" r:id="rId27"/>
    <p:sldId id="329" r:id="rId28"/>
    <p:sldId id="330" r:id="rId29"/>
    <p:sldId id="331" r:id="rId30"/>
    <p:sldId id="332" r:id="rId31"/>
    <p:sldId id="406" r:id="rId32"/>
    <p:sldId id="404" r:id="rId33"/>
    <p:sldId id="402" r:id="rId34"/>
    <p:sldId id="403" r:id="rId35"/>
    <p:sldId id="333" r:id="rId36"/>
    <p:sldId id="334" r:id="rId37"/>
    <p:sldId id="407" r:id="rId38"/>
    <p:sldId id="405" r:id="rId39"/>
    <p:sldId id="335" r:id="rId40"/>
    <p:sldId id="336" r:id="rId41"/>
    <p:sldId id="337" r:id="rId42"/>
    <p:sldId id="338" r:id="rId43"/>
    <p:sldId id="339" r:id="rId44"/>
    <p:sldId id="408" r:id="rId45"/>
    <p:sldId id="340" r:id="rId46"/>
    <p:sldId id="342" r:id="rId47"/>
    <p:sldId id="341" r:id="rId48"/>
    <p:sldId id="343" r:id="rId49"/>
    <p:sldId id="344" r:id="rId50"/>
    <p:sldId id="345" r:id="rId51"/>
    <p:sldId id="347" r:id="rId52"/>
    <p:sldId id="346" r:id="rId53"/>
    <p:sldId id="348" r:id="rId54"/>
    <p:sldId id="349" r:id="rId55"/>
    <p:sldId id="351" r:id="rId56"/>
    <p:sldId id="352" r:id="rId57"/>
    <p:sldId id="353" r:id="rId58"/>
    <p:sldId id="354" r:id="rId59"/>
    <p:sldId id="355" r:id="rId60"/>
    <p:sldId id="356" r:id="rId61"/>
    <p:sldId id="366" r:id="rId62"/>
    <p:sldId id="357" r:id="rId63"/>
    <p:sldId id="359" r:id="rId64"/>
    <p:sldId id="360" r:id="rId65"/>
    <p:sldId id="361" r:id="rId66"/>
    <p:sldId id="368" r:id="rId67"/>
    <p:sldId id="369" r:id="rId68"/>
    <p:sldId id="362" r:id="rId69"/>
    <p:sldId id="365" r:id="rId70"/>
    <p:sldId id="350" r:id="rId71"/>
    <p:sldId id="370" r:id="rId72"/>
    <p:sldId id="373" r:id="rId73"/>
    <p:sldId id="371" r:id="rId74"/>
    <p:sldId id="372" r:id="rId75"/>
    <p:sldId id="374" r:id="rId76"/>
    <p:sldId id="375" r:id="rId77"/>
    <p:sldId id="376" r:id="rId78"/>
    <p:sldId id="377" r:id="rId79"/>
    <p:sldId id="378" r:id="rId80"/>
    <p:sldId id="379" r:id="rId81"/>
    <p:sldId id="381" r:id="rId82"/>
    <p:sldId id="380" r:id="rId83"/>
    <p:sldId id="382" r:id="rId84"/>
    <p:sldId id="384" r:id="rId85"/>
    <p:sldId id="383" r:id="rId86"/>
    <p:sldId id="419" r:id="rId87"/>
    <p:sldId id="409" r:id="rId88"/>
    <p:sldId id="410" r:id="rId89"/>
    <p:sldId id="411" r:id="rId90"/>
    <p:sldId id="412" r:id="rId91"/>
    <p:sldId id="413" r:id="rId92"/>
    <p:sldId id="414" r:id="rId93"/>
    <p:sldId id="315" r:id="rId94"/>
    <p:sldId id="415" r:id="rId95"/>
    <p:sldId id="416" r:id="rId96"/>
    <p:sldId id="417" r:id="rId97"/>
    <p:sldId id="418" r:id="rId98"/>
    <p:sldId id="385" r:id="rId99"/>
    <p:sldId id="386" r:id="rId100"/>
    <p:sldId id="387" r:id="rId101"/>
    <p:sldId id="420" r:id="rId102"/>
    <p:sldId id="388" r:id="rId103"/>
    <p:sldId id="389" r:id="rId104"/>
    <p:sldId id="390" r:id="rId105"/>
    <p:sldId id="391" r:id="rId106"/>
    <p:sldId id="392" r:id="rId107"/>
    <p:sldId id="395" r:id="rId108"/>
    <p:sldId id="423" r:id="rId109"/>
    <p:sldId id="424" r:id="rId110"/>
    <p:sldId id="393" r:id="rId111"/>
    <p:sldId id="425" r:id="rId112"/>
    <p:sldId id="394" r:id="rId113"/>
    <p:sldId id="426" r:id="rId114"/>
    <p:sldId id="396" r:id="rId115"/>
    <p:sldId id="397" r:id="rId116"/>
    <p:sldId id="290" r:id="rId117"/>
    <p:sldId id="421" r:id="rId1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5E26AE-C6E1-42A4-9555-25C41F75A6F8}">
  <a:tblStyle styleId="{7B5E26AE-C6E1-42A4-9555-25C41F75A6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8DB2EC9-8971-4F87-9C5D-684ADA1AB56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3a3d64ba09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3a3d64ba09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50811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436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09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99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76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096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941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280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4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036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661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36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275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019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389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29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12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3a3d64ba09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3a3d64ba09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475" y="2927242"/>
            <a:ext cx="9250200" cy="2229968"/>
            <a:chOff x="-6475" y="2927242"/>
            <a:chExt cx="9250200" cy="2229968"/>
          </a:xfrm>
        </p:grpSpPr>
        <p:grpSp>
          <p:nvGrpSpPr>
            <p:cNvPr id="10" name="Google Shape;10;p2"/>
            <p:cNvGrpSpPr/>
            <p:nvPr/>
          </p:nvGrpSpPr>
          <p:grpSpPr>
            <a:xfrm flipH="1">
              <a:off x="5831182" y="2927242"/>
              <a:ext cx="3303413" cy="1672406"/>
              <a:chOff x="-6475" y="2302000"/>
              <a:chExt cx="3303413" cy="1865900"/>
            </a:xfrm>
          </p:grpSpPr>
          <p:sp>
            <p:nvSpPr>
              <p:cNvPr id="11" name="Google Shape;11;p2"/>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a:off x="-6475" y="2927242"/>
              <a:ext cx="3303413" cy="1672406"/>
              <a:chOff x="-6475" y="2302000"/>
              <a:chExt cx="3303413" cy="1865900"/>
            </a:xfrm>
          </p:grpSpPr>
          <p:sp>
            <p:nvSpPr>
              <p:cNvPr id="20" name="Google Shape;20;p2"/>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6475" y="4609669"/>
              <a:ext cx="9250200" cy="547540"/>
              <a:chOff x="-6475" y="4167900"/>
              <a:chExt cx="9250200" cy="988875"/>
            </a:xfrm>
          </p:grpSpPr>
          <p:cxnSp>
            <p:nvCxnSpPr>
              <p:cNvPr id="29" name="Google Shape;29;p2"/>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 name="Google Shape;30;p2"/>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1" name="Google Shape;31;p2"/>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2" name="Google Shape;32;p2"/>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3" name="Google Shape;33;p2"/>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4" name="Google Shape;34;p2"/>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5" name="Google Shape;35;p2"/>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36;p2"/>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37;p2"/>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8" name="Google Shape;38;p2"/>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2"/>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0" name="Google Shape;40;p2"/>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41" name="Google Shape;41;p2"/>
          <p:cNvSpPr txBox="1">
            <a:spLocks noGrp="1"/>
          </p:cNvSpPr>
          <p:nvPr>
            <p:ph type="ctrTitle"/>
          </p:nvPr>
        </p:nvSpPr>
        <p:spPr>
          <a:xfrm>
            <a:off x="713225" y="525800"/>
            <a:ext cx="6348300" cy="3900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23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2" name="Google Shape;42;p2"/>
          <p:cNvSpPr txBox="1">
            <a:spLocks noGrp="1"/>
          </p:cNvSpPr>
          <p:nvPr>
            <p:ph type="subTitle" idx="1"/>
          </p:nvPr>
        </p:nvSpPr>
        <p:spPr>
          <a:xfrm>
            <a:off x="922500" y="3723240"/>
            <a:ext cx="4280700" cy="41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7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2"/>
          <p:cNvSpPr txBox="1">
            <a:spLocks noGrp="1"/>
          </p:cNvSpPr>
          <p:nvPr>
            <p:ph type="ctrTitle" idx="2"/>
          </p:nvPr>
        </p:nvSpPr>
        <p:spPr>
          <a:xfrm>
            <a:off x="713225" y="992000"/>
            <a:ext cx="5293200" cy="2377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91919"/>
              </a:buClr>
              <a:buSzPts val="5200"/>
              <a:buNone/>
              <a:defRPr sz="4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pic>
        <p:nvPicPr>
          <p:cNvPr id="2" name="Picture 1" descr="Emblem | NFSU">
            <a:extLst>
              <a:ext uri="{FF2B5EF4-FFF2-40B4-BE49-F238E27FC236}">
                <a16:creationId xmlns:a16="http://schemas.microsoft.com/office/drawing/2014/main" id="{1D0ACEBD-56C4-DEE2-C2F6-C4E7CD3CED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13442" y="117326"/>
            <a:ext cx="3049080" cy="1078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userDrawn="1">
  <p:cSld name="CUSTOM_3_1">
    <p:spTree>
      <p:nvGrpSpPr>
        <p:cNvPr id="1" name="Shape 932"/>
        <p:cNvGrpSpPr/>
        <p:nvPr/>
      </p:nvGrpSpPr>
      <p:grpSpPr>
        <a:xfrm>
          <a:off x="0" y="0"/>
          <a:ext cx="0" cy="0"/>
          <a:chOff x="0" y="0"/>
          <a:chExt cx="0" cy="0"/>
        </a:xfrm>
      </p:grpSpPr>
      <p:grpSp>
        <p:nvGrpSpPr>
          <p:cNvPr id="933" name="Google Shape;933;p26"/>
          <p:cNvGrpSpPr/>
          <p:nvPr/>
        </p:nvGrpSpPr>
        <p:grpSpPr>
          <a:xfrm>
            <a:off x="-6475" y="2927242"/>
            <a:ext cx="9250200" cy="2229968"/>
            <a:chOff x="-6475" y="2927242"/>
            <a:chExt cx="9250200" cy="2229968"/>
          </a:xfrm>
        </p:grpSpPr>
        <p:grpSp>
          <p:nvGrpSpPr>
            <p:cNvPr id="934" name="Google Shape;934;p26"/>
            <p:cNvGrpSpPr/>
            <p:nvPr/>
          </p:nvGrpSpPr>
          <p:grpSpPr>
            <a:xfrm flipH="1">
              <a:off x="5831182" y="2927242"/>
              <a:ext cx="3303413" cy="1672406"/>
              <a:chOff x="-6475" y="2302000"/>
              <a:chExt cx="3303413" cy="1865900"/>
            </a:xfrm>
          </p:grpSpPr>
          <p:sp>
            <p:nvSpPr>
              <p:cNvPr id="935" name="Google Shape;935;p2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26"/>
            <p:cNvGrpSpPr/>
            <p:nvPr/>
          </p:nvGrpSpPr>
          <p:grpSpPr>
            <a:xfrm>
              <a:off x="-6475" y="2927242"/>
              <a:ext cx="3303413" cy="1672406"/>
              <a:chOff x="-6475" y="2302000"/>
              <a:chExt cx="3303413" cy="1865900"/>
            </a:xfrm>
          </p:grpSpPr>
          <p:sp>
            <p:nvSpPr>
              <p:cNvPr id="944" name="Google Shape;944;p2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26"/>
            <p:cNvGrpSpPr/>
            <p:nvPr/>
          </p:nvGrpSpPr>
          <p:grpSpPr>
            <a:xfrm>
              <a:off x="-6475" y="4609669"/>
              <a:ext cx="9250200" cy="547540"/>
              <a:chOff x="-6475" y="4167900"/>
              <a:chExt cx="9250200" cy="988875"/>
            </a:xfrm>
          </p:grpSpPr>
          <p:cxnSp>
            <p:nvCxnSpPr>
              <p:cNvPr id="953" name="Google Shape;953;p2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54" name="Google Shape;954;p2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55" name="Google Shape;955;p2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56" name="Google Shape;956;p2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57" name="Google Shape;957;p2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58" name="Google Shape;958;p2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59" name="Google Shape;959;p2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60" name="Google Shape;960;p2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961" name="Google Shape;961;p2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62" name="Google Shape;962;p2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63" name="Google Shape;963;p2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64" name="Google Shape;964;p2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965" name="Google Shape;965;p26"/>
          <p:cNvSpPr txBox="1">
            <a:spLocks noGrp="1"/>
          </p:cNvSpPr>
          <p:nvPr>
            <p:ph type="title"/>
          </p:nvPr>
        </p:nvSpPr>
        <p:spPr>
          <a:xfrm>
            <a:off x="713275" y="382025"/>
            <a:ext cx="4448100" cy="1301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6" name="Google Shape;966;p26"/>
          <p:cNvSpPr txBox="1">
            <a:spLocks noGrp="1"/>
          </p:cNvSpPr>
          <p:nvPr>
            <p:ph type="subTitle" idx="1"/>
          </p:nvPr>
        </p:nvSpPr>
        <p:spPr>
          <a:xfrm>
            <a:off x="713275" y="1683475"/>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68" name="Google Shape;968;p26"/>
          <p:cNvGrpSpPr/>
          <p:nvPr/>
        </p:nvGrpSpPr>
        <p:grpSpPr>
          <a:xfrm>
            <a:off x="-349201" y="7272"/>
            <a:ext cx="9428342" cy="4499445"/>
            <a:chOff x="-349201" y="7272"/>
            <a:chExt cx="9428342" cy="4499445"/>
          </a:xfrm>
        </p:grpSpPr>
        <p:sp>
          <p:nvSpPr>
            <p:cNvPr id="969" name="Google Shape;969;p26"/>
            <p:cNvSpPr/>
            <p:nvPr/>
          </p:nvSpPr>
          <p:spPr>
            <a:xfrm rot="1771310">
              <a:off x="1465550" y="707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0" name="Google Shape;970;p26"/>
            <p:cNvPicPr preferRelativeResize="0"/>
            <p:nvPr/>
          </p:nvPicPr>
          <p:blipFill rotWithShape="1">
            <a:blip r:embed="rId2">
              <a:alphaModFix/>
            </a:blip>
            <a:srcRect l="28959" t="12546" r="12546" b="12546"/>
            <a:stretch/>
          </p:blipFill>
          <p:spPr>
            <a:xfrm rot="10800000">
              <a:off x="-349201" y="3754652"/>
              <a:ext cx="726651" cy="596548"/>
            </a:xfrm>
            <a:prstGeom prst="rect">
              <a:avLst/>
            </a:prstGeom>
            <a:noFill/>
            <a:ln>
              <a:noFill/>
            </a:ln>
          </p:spPr>
        </p:pic>
        <p:sp>
          <p:nvSpPr>
            <p:cNvPr id="971" name="Google Shape;971;p26"/>
            <p:cNvSpPr/>
            <p:nvPr/>
          </p:nvSpPr>
          <p:spPr>
            <a:xfrm rot="1771310">
              <a:off x="8665750" y="40933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ontent Placeholder 2">
            <a:extLst>
              <a:ext uri="{FF2B5EF4-FFF2-40B4-BE49-F238E27FC236}">
                <a16:creationId xmlns:a16="http://schemas.microsoft.com/office/drawing/2014/main" id="{59480927-DD61-14D1-5726-370C8DF5A5EF}"/>
              </a:ext>
            </a:extLst>
          </p:cNvPr>
          <p:cNvSpPr>
            <a:spLocks noGrp="1"/>
          </p:cNvSpPr>
          <p:nvPr>
            <p:ph sz="quarter" idx="10"/>
          </p:nvPr>
        </p:nvSpPr>
        <p:spPr>
          <a:xfrm>
            <a:off x="4140200" y="4198938"/>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72"/>
        <p:cNvGrpSpPr/>
        <p:nvPr/>
      </p:nvGrpSpPr>
      <p:grpSpPr>
        <a:xfrm>
          <a:off x="0" y="0"/>
          <a:ext cx="0" cy="0"/>
          <a:chOff x="0" y="0"/>
          <a:chExt cx="0" cy="0"/>
        </a:xfrm>
      </p:grpSpPr>
      <p:grpSp>
        <p:nvGrpSpPr>
          <p:cNvPr id="973" name="Google Shape;973;p27"/>
          <p:cNvGrpSpPr/>
          <p:nvPr/>
        </p:nvGrpSpPr>
        <p:grpSpPr>
          <a:xfrm>
            <a:off x="-6475" y="2716224"/>
            <a:ext cx="9250200" cy="2440985"/>
            <a:chOff x="-6475" y="2716224"/>
            <a:chExt cx="9250200" cy="2440985"/>
          </a:xfrm>
        </p:grpSpPr>
        <p:grpSp>
          <p:nvGrpSpPr>
            <p:cNvPr id="974" name="Google Shape;974;p27"/>
            <p:cNvGrpSpPr/>
            <p:nvPr/>
          </p:nvGrpSpPr>
          <p:grpSpPr>
            <a:xfrm>
              <a:off x="-6475" y="4609669"/>
              <a:ext cx="9250200" cy="547540"/>
              <a:chOff x="-6475" y="4167900"/>
              <a:chExt cx="9250200" cy="988875"/>
            </a:xfrm>
          </p:grpSpPr>
          <p:cxnSp>
            <p:nvCxnSpPr>
              <p:cNvPr id="975" name="Google Shape;975;p27"/>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6" name="Google Shape;976;p27"/>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7" name="Google Shape;977;p27"/>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8" name="Google Shape;978;p27"/>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979" name="Google Shape;979;p27"/>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80" name="Google Shape;980;p27"/>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81" name="Google Shape;981;p27"/>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82" name="Google Shape;982;p27"/>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983" name="Google Shape;983;p27"/>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984" name="Google Shape;984;p27"/>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985" name="Google Shape;985;p27"/>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986" name="Google Shape;986;p27"/>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nvGrpSpPr>
            <p:cNvPr id="987" name="Google Shape;987;p27"/>
            <p:cNvGrpSpPr/>
            <p:nvPr/>
          </p:nvGrpSpPr>
          <p:grpSpPr>
            <a:xfrm>
              <a:off x="-6475" y="2716224"/>
              <a:ext cx="9141070" cy="1893600"/>
              <a:chOff x="-6475" y="2716224"/>
              <a:chExt cx="9141070" cy="1893600"/>
            </a:xfrm>
          </p:grpSpPr>
          <p:sp>
            <p:nvSpPr>
              <p:cNvPr id="988" name="Google Shape;988;p27"/>
              <p:cNvSpPr/>
              <p:nvPr/>
            </p:nvSpPr>
            <p:spPr>
              <a:xfrm flipH="1">
                <a:off x="8835795" y="2937530"/>
                <a:ext cx="298800" cy="1672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7"/>
              <p:cNvSpPr/>
              <p:nvPr/>
            </p:nvSpPr>
            <p:spPr>
              <a:xfrm flipH="1">
                <a:off x="8393681"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7"/>
              <p:cNvSpPr/>
              <p:nvPr/>
            </p:nvSpPr>
            <p:spPr>
              <a:xfrm flipH="1">
                <a:off x="7951568" y="3330530"/>
                <a:ext cx="298800" cy="1279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7"/>
              <p:cNvSpPr/>
              <p:nvPr/>
            </p:nvSpPr>
            <p:spPr>
              <a:xfrm flipH="1">
                <a:off x="7509454"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7"/>
              <p:cNvSpPr/>
              <p:nvPr/>
            </p:nvSpPr>
            <p:spPr>
              <a:xfrm flipH="1">
                <a:off x="7067341"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7"/>
              <p:cNvSpPr/>
              <p:nvPr/>
            </p:nvSpPr>
            <p:spPr>
              <a:xfrm flipH="1">
                <a:off x="6625227"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7"/>
              <p:cNvSpPr/>
              <p:nvPr/>
            </p:nvSpPr>
            <p:spPr>
              <a:xfrm flipH="1">
                <a:off x="6183114"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7"/>
              <p:cNvSpPr/>
              <p:nvPr/>
            </p:nvSpPr>
            <p:spPr>
              <a:xfrm flipH="1">
                <a:off x="5298887"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7"/>
              <p:cNvSpPr/>
              <p:nvPr/>
            </p:nvSpPr>
            <p:spPr>
              <a:xfrm>
                <a:off x="-6475" y="2716224"/>
                <a:ext cx="298800" cy="1893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7"/>
              <p:cNvSpPr/>
              <p:nvPr/>
            </p:nvSpPr>
            <p:spPr>
              <a:xfrm>
                <a:off x="435639"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7"/>
              <p:cNvSpPr/>
              <p:nvPr/>
            </p:nvSpPr>
            <p:spPr>
              <a:xfrm>
                <a:off x="877752" y="3330530"/>
                <a:ext cx="298800" cy="1279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7"/>
              <p:cNvSpPr/>
              <p:nvPr/>
            </p:nvSpPr>
            <p:spPr>
              <a:xfrm>
                <a:off x="1319866"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7"/>
              <p:cNvSpPr/>
              <p:nvPr/>
            </p:nvSpPr>
            <p:spPr>
              <a:xfrm>
                <a:off x="1761979"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7"/>
              <p:cNvSpPr/>
              <p:nvPr/>
            </p:nvSpPr>
            <p:spPr>
              <a:xfrm>
                <a:off x="2204093"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7"/>
              <p:cNvSpPr/>
              <p:nvPr/>
            </p:nvSpPr>
            <p:spPr>
              <a:xfrm>
                <a:off x="2646206"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7"/>
              <p:cNvSpPr/>
              <p:nvPr/>
            </p:nvSpPr>
            <p:spPr>
              <a:xfrm>
                <a:off x="3088320"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7"/>
              <p:cNvSpPr/>
              <p:nvPr/>
            </p:nvSpPr>
            <p:spPr>
              <a:xfrm>
                <a:off x="3530433"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7"/>
              <p:cNvSpPr/>
              <p:nvPr/>
            </p:nvSpPr>
            <p:spPr>
              <a:xfrm>
                <a:off x="4414660" y="3140330"/>
                <a:ext cx="298800" cy="1469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7"/>
              <p:cNvSpPr/>
              <p:nvPr/>
            </p:nvSpPr>
            <p:spPr>
              <a:xfrm>
                <a:off x="4856773" y="3949130"/>
                <a:ext cx="298800" cy="660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7"/>
              <p:cNvSpPr/>
              <p:nvPr/>
            </p:nvSpPr>
            <p:spPr>
              <a:xfrm>
                <a:off x="3972546" y="3562730"/>
                <a:ext cx="298800" cy="1047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7"/>
              <p:cNvSpPr/>
              <p:nvPr/>
            </p:nvSpPr>
            <p:spPr>
              <a:xfrm>
                <a:off x="5741000"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9" name="Google Shape;1009;p27"/>
          <p:cNvGrpSpPr/>
          <p:nvPr/>
        </p:nvGrpSpPr>
        <p:grpSpPr>
          <a:xfrm>
            <a:off x="-6473" y="337177"/>
            <a:ext cx="9003464" cy="4483123"/>
            <a:chOff x="-6473" y="337177"/>
            <a:chExt cx="9003464" cy="4483123"/>
          </a:xfrm>
        </p:grpSpPr>
        <p:pic>
          <p:nvPicPr>
            <p:cNvPr id="1010" name="Google Shape;1010;p27"/>
            <p:cNvPicPr preferRelativeResize="0"/>
            <p:nvPr/>
          </p:nvPicPr>
          <p:blipFill rotWithShape="1">
            <a:blip r:embed="rId2">
              <a:alphaModFix/>
            </a:blip>
            <a:srcRect l="28959" t="12546" r="12546" b="12546"/>
            <a:stretch/>
          </p:blipFill>
          <p:spPr>
            <a:xfrm rot="10800000">
              <a:off x="-6473" y="4118400"/>
              <a:ext cx="854948" cy="701900"/>
            </a:xfrm>
            <a:prstGeom prst="rect">
              <a:avLst/>
            </a:prstGeom>
            <a:noFill/>
            <a:ln>
              <a:noFill/>
            </a:ln>
          </p:spPr>
        </p:pic>
        <p:grpSp>
          <p:nvGrpSpPr>
            <p:cNvPr id="1011" name="Google Shape;1011;p27"/>
            <p:cNvGrpSpPr/>
            <p:nvPr/>
          </p:nvGrpSpPr>
          <p:grpSpPr>
            <a:xfrm>
              <a:off x="340235" y="337177"/>
              <a:ext cx="745978" cy="516368"/>
              <a:chOff x="923424" y="1580182"/>
              <a:chExt cx="1171264" cy="810752"/>
            </a:xfrm>
          </p:grpSpPr>
          <p:sp>
            <p:nvSpPr>
              <p:cNvPr id="1012" name="Google Shape;1012;p27"/>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7"/>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7"/>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7"/>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7"/>
            <p:cNvSpPr/>
            <p:nvPr/>
          </p:nvSpPr>
          <p:spPr>
            <a:xfrm rot="1771310">
              <a:off x="8583600" y="180453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17"/>
        <p:cNvGrpSpPr/>
        <p:nvPr/>
      </p:nvGrpSpPr>
      <p:grpSpPr>
        <a:xfrm>
          <a:off x="0" y="0"/>
          <a:ext cx="0" cy="0"/>
          <a:chOff x="0" y="0"/>
          <a:chExt cx="0" cy="0"/>
        </a:xfrm>
      </p:grpSpPr>
      <p:sp>
        <p:nvSpPr>
          <p:cNvPr id="1018" name="Google Shape;1018;p28"/>
          <p:cNvSpPr/>
          <p:nvPr/>
        </p:nvSpPr>
        <p:spPr>
          <a:xfrm flipH="1">
            <a:off x="5298887" y="4148330"/>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8"/>
          <p:cNvSpPr/>
          <p:nvPr/>
        </p:nvSpPr>
        <p:spPr>
          <a:xfrm>
            <a:off x="3530425" y="4148329"/>
            <a:ext cx="298800" cy="461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8"/>
          <p:cNvSpPr/>
          <p:nvPr/>
        </p:nvSpPr>
        <p:spPr>
          <a:xfrm>
            <a:off x="4414650" y="4401830"/>
            <a:ext cx="298800" cy="207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8"/>
          <p:cNvSpPr/>
          <p:nvPr/>
        </p:nvSpPr>
        <p:spPr>
          <a:xfrm>
            <a:off x="4856775" y="4257354"/>
            <a:ext cx="298800" cy="352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a:off x="3972550" y="4257352"/>
            <a:ext cx="298800" cy="352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28"/>
          <p:cNvGrpSpPr/>
          <p:nvPr/>
        </p:nvGrpSpPr>
        <p:grpSpPr>
          <a:xfrm>
            <a:off x="-6475" y="1955300"/>
            <a:ext cx="9250200" cy="3201909"/>
            <a:chOff x="-6475" y="1955300"/>
            <a:chExt cx="9250200" cy="3201909"/>
          </a:xfrm>
        </p:grpSpPr>
        <p:grpSp>
          <p:nvGrpSpPr>
            <p:cNvPr id="1024" name="Google Shape;1024;p28"/>
            <p:cNvGrpSpPr/>
            <p:nvPr/>
          </p:nvGrpSpPr>
          <p:grpSpPr>
            <a:xfrm>
              <a:off x="-6475" y="4609669"/>
              <a:ext cx="9250200" cy="547540"/>
              <a:chOff x="-6475" y="4167900"/>
              <a:chExt cx="9250200" cy="988875"/>
            </a:xfrm>
          </p:grpSpPr>
          <p:cxnSp>
            <p:nvCxnSpPr>
              <p:cNvPr id="1025" name="Google Shape;1025;p28"/>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6" name="Google Shape;1026;p28"/>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7" name="Google Shape;1027;p28"/>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8" name="Google Shape;1028;p28"/>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9" name="Google Shape;1029;p28"/>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030" name="Google Shape;1030;p28"/>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031" name="Google Shape;1031;p28"/>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032" name="Google Shape;1032;p28"/>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033" name="Google Shape;1033;p28"/>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034" name="Google Shape;1034;p28"/>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035" name="Google Shape;1035;p28"/>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036" name="Google Shape;1036;p28"/>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nvGrpSpPr>
            <p:cNvPr id="1037" name="Google Shape;1037;p28"/>
            <p:cNvGrpSpPr/>
            <p:nvPr/>
          </p:nvGrpSpPr>
          <p:grpSpPr>
            <a:xfrm>
              <a:off x="-6475" y="1955300"/>
              <a:ext cx="9141075" cy="2654569"/>
              <a:chOff x="-6475" y="1955300"/>
              <a:chExt cx="9141075" cy="2654569"/>
            </a:xfrm>
          </p:grpSpPr>
          <p:sp>
            <p:nvSpPr>
              <p:cNvPr id="1038" name="Google Shape;1038;p28"/>
              <p:cNvSpPr/>
              <p:nvPr/>
            </p:nvSpPr>
            <p:spPr>
              <a:xfrm flipH="1">
                <a:off x="8835800" y="1955324"/>
                <a:ext cx="298800" cy="2654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8393675" y="2253901"/>
                <a:ext cx="298800" cy="2355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951575" y="2619897"/>
                <a:ext cx="298800" cy="1989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7509450" y="2985922"/>
                <a:ext cx="298800" cy="1623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7067350" y="3429010"/>
                <a:ext cx="298800" cy="1180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625225" y="3631269"/>
                <a:ext cx="298800" cy="978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6183125" y="3775752"/>
                <a:ext cx="298800" cy="834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a:off x="-6475" y="1955300"/>
                <a:ext cx="298800" cy="26544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a:off x="435650" y="2253901"/>
                <a:ext cx="298800" cy="2355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8"/>
              <p:cNvSpPr/>
              <p:nvPr/>
            </p:nvSpPr>
            <p:spPr>
              <a:xfrm>
                <a:off x="877750" y="2619897"/>
                <a:ext cx="298800" cy="1989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8"/>
              <p:cNvSpPr/>
              <p:nvPr/>
            </p:nvSpPr>
            <p:spPr>
              <a:xfrm>
                <a:off x="1319875" y="2985922"/>
                <a:ext cx="298800" cy="16239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a:off x="1761975" y="3429001"/>
                <a:ext cx="298800" cy="1180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a:off x="2204100" y="3631269"/>
                <a:ext cx="298800" cy="978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a:off x="2646200" y="3775752"/>
                <a:ext cx="298800" cy="8340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a:off x="3088325" y="3949122"/>
                <a:ext cx="298800" cy="660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a:off x="5741001" y="3949122"/>
                <a:ext cx="298800" cy="6606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4" name="Google Shape;1054;p28"/>
          <p:cNvGrpSpPr/>
          <p:nvPr/>
        </p:nvGrpSpPr>
        <p:grpSpPr>
          <a:xfrm>
            <a:off x="1344296" y="-3"/>
            <a:ext cx="7921842" cy="5143495"/>
            <a:chOff x="1344296" y="-3"/>
            <a:chExt cx="7921842" cy="5143495"/>
          </a:xfrm>
        </p:grpSpPr>
        <p:pic>
          <p:nvPicPr>
            <p:cNvPr id="1055" name="Google Shape;1055;p28"/>
            <p:cNvPicPr preferRelativeResize="0"/>
            <p:nvPr/>
          </p:nvPicPr>
          <p:blipFill rotWithShape="1">
            <a:blip r:embed="rId2">
              <a:alphaModFix/>
            </a:blip>
            <a:srcRect l="28959" t="12546" r="12546" b="12546"/>
            <a:stretch/>
          </p:blipFill>
          <p:spPr>
            <a:xfrm rot="10800000">
              <a:off x="8344502" y="3058875"/>
              <a:ext cx="854948" cy="701900"/>
            </a:xfrm>
            <a:prstGeom prst="rect">
              <a:avLst/>
            </a:prstGeom>
            <a:noFill/>
            <a:ln>
              <a:noFill/>
            </a:ln>
          </p:spPr>
        </p:pic>
        <p:grpSp>
          <p:nvGrpSpPr>
            <p:cNvPr id="1056" name="Google Shape;1056;p28"/>
            <p:cNvGrpSpPr/>
            <p:nvPr/>
          </p:nvGrpSpPr>
          <p:grpSpPr>
            <a:xfrm>
              <a:off x="8520160" y="433502"/>
              <a:ext cx="745978" cy="516368"/>
              <a:chOff x="923424" y="1580182"/>
              <a:chExt cx="1171264" cy="810752"/>
            </a:xfrm>
          </p:grpSpPr>
          <p:sp>
            <p:nvSpPr>
              <p:cNvPr id="1057" name="Google Shape;1057;p28"/>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28"/>
            <p:cNvSpPr/>
            <p:nvPr/>
          </p:nvSpPr>
          <p:spPr>
            <a:xfrm rot="1771310">
              <a:off x="2062725" y="635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rot="1771310">
              <a:off x="1407750" y="47301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a:off x="-6475" y="2927242"/>
            <a:ext cx="9250200" cy="2229968"/>
            <a:chOff x="-6475" y="2927242"/>
            <a:chExt cx="9250200" cy="2229968"/>
          </a:xfrm>
        </p:grpSpPr>
        <p:grpSp>
          <p:nvGrpSpPr>
            <p:cNvPr id="46" name="Google Shape;46;p3"/>
            <p:cNvGrpSpPr/>
            <p:nvPr/>
          </p:nvGrpSpPr>
          <p:grpSpPr>
            <a:xfrm flipH="1">
              <a:off x="5831182" y="2927242"/>
              <a:ext cx="3303413" cy="1672406"/>
              <a:chOff x="-6475" y="2302000"/>
              <a:chExt cx="3303413" cy="1865900"/>
            </a:xfrm>
          </p:grpSpPr>
          <p:sp>
            <p:nvSpPr>
              <p:cNvPr id="47" name="Google Shape;47;p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a:off x="-6475" y="2927242"/>
              <a:ext cx="3303413" cy="1672406"/>
              <a:chOff x="-6475" y="2302000"/>
              <a:chExt cx="3303413" cy="1865900"/>
            </a:xfrm>
          </p:grpSpPr>
          <p:sp>
            <p:nvSpPr>
              <p:cNvPr id="56" name="Google Shape;56;p3"/>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6475" y="4609669"/>
              <a:ext cx="9250200" cy="547540"/>
              <a:chOff x="-6475" y="4167900"/>
              <a:chExt cx="9250200" cy="988875"/>
            </a:xfrm>
          </p:grpSpPr>
          <p:cxnSp>
            <p:nvCxnSpPr>
              <p:cNvPr id="65" name="Google Shape;65;p3"/>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6" name="Google Shape;66;p3"/>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7" name="Google Shape;67;p3"/>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8" name="Google Shape;68;p3"/>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69" name="Google Shape;69;p3"/>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70" name="Google Shape;70;p3"/>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71" name="Google Shape;71;p3"/>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72" name="Google Shape;72;p3"/>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73" name="Google Shape;73;p3"/>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74" name="Google Shape;74;p3"/>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3"/>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3"/>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77" name="Google Shape;77;p3"/>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 name="Google Shape;78;p3"/>
          <p:cNvSpPr txBox="1">
            <a:spLocks noGrp="1"/>
          </p:cNvSpPr>
          <p:nvPr>
            <p:ph type="title" idx="2" hasCustomPrompt="1"/>
          </p:nvPr>
        </p:nvSpPr>
        <p:spPr>
          <a:xfrm>
            <a:off x="1328703" y="1393437"/>
            <a:ext cx="1221300" cy="743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9" name="Google Shape;79;p3"/>
          <p:cNvSpPr txBox="1">
            <a:spLocks noGrp="1"/>
          </p:cNvSpPr>
          <p:nvPr>
            <p:ph type="subTitle" idx="1"/>
          </p:nvPr>
        </p:nvSpPr>
        <p:spPr>
          <a:xfrm>
            <a:off x="4238225" y="2338425"/>
            <a:ext cx="4032300" cy="43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0"/>
        <p:cNvGrpSpPr/>
        <p:nvPr/>
      </p:nvGrpSpPr>
      <p:grpSpPr>
        <a:xfrm>
          <a:off x="0" y="0"/>
          <a:ext cx="0" cy="0"/>
          <a:chOff x="0" y="0"/>
          <a:chExt cx="0" cy="0"/>
        </a:xfrm>
      </p:grpSpPr>
      <p:grpSp>
        <p:nvGrpSpPr>
          <p:cNvPr id="81" name="Google Shape;81;p4"/>
          <p:cNvGrpSpPr/>
          <p:nvPr/>
        </p:nvGrpSpPr>
        <p:grpSpPr>
          <a:xfrm>
            <a:off x="-6475" y="2927242"/>
            <a:ext cx="9250200" cy="2229968"/>
            <a:chOff x="-6475" y="2927242"/>
            <a:chExt cx="9250200" cy="2229968"/>
          </a:xfrm>
        </p:grpSpPr>
        <p:grpSp>
          <p:nvGrpSpPr>
            <p:cNvPr id="82" name="Google Shape;82;p4"/>
            <p:cNvGrpSpPr/>
            <p:nvPr/>
          </p:nvGrpSpPr>
          <p:grpSpPr>
            <a:xfrm flipH="1">
              <a:off x="5831182" y="2927242"/>
              <a:ext cx="3303413" cy="1672406"/>
              <a:chOff x="-6475" y="2302000"/>
              <a:chExt cx="3303413" cy="1865900"/>
            </a:xfrm>
          </p:grpSpPr>
          <p:sp>
            <p:nvSpPr>
              <p:cNvPr id="83" name="Google Shape;83;p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a:off x="-6475" y="2927242"/>
              <a:ext cx="3303413" cy="1672406"/>
              <a:chOff x="-6475" y="2302000"/>
              <a:chExt cx="3303413" cy="1865900"/>
            </a:xfrm>
          </p:grpSpPr>
          <p:sp>
            <p:nvSpPr>
              <p:cNvPr id="92" name="Google Shape;92;p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4"/>
            <p:cNvGrpSpPr/>
            <p:nvPr/>
          </p:nvGrpSpPr>
          <p:grpSpPr>
            <a:xfrm>
              <a:off x="-6475" y="4609669"/>
              <a:ext cx="9250200" cy="547540"/>
              <a:chOff x="-6475" y="4167900"/>
              <a:chExt cx="9250200" cy="988875"/>
            </a:xfrm>
          </p:grpSpPr>
          <p:cxnSp>
            <p:nvCxnSpPr>
              <p:cNvPr id="101" name="Google Shape;101;p4"/>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2" name="Google Shape;102;p4"/>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3" name="Google Shape;103;p4"/>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4" name="Google Shape;104;p4"/>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05" name="Google Shape;105;p4"/>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06" name="Google Shape;106;p4"/>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07" name="Google Shape;107;p4"/>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08" name="Google Shape;108;p4"/>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09" name="Google Shape;109;p4"/>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10" name="Google Shape;110;p4"/>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11" name="Google Shape;111;p4"/>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12" name="Google Shape;112;p4"/>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113" name="Google Shape;113;p4"/>
          <p:cNvSpPr txBox="1">
            <a:spLocks noGrp="1"/>
          </p:cNvSpPr>
          <p:nvPr>
            <p:ph type="title"/>
          </p:nvPr>
        </p:nvSpPr>
        <p:spPr>
          <a:xfrm>
            <a:off x="726775"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4"/>
          <p:cNvSpPr txBox="1">
            <a:spLocks noGrp="1"/>
          </p:cNvSpPr>
          <p:nvPr>
            <p:ph type="body" idx="1"/>
          </p:nvPr>
        </p:nvSpPr>
        <p:spPr>
          <a:xfrm>
            <a:off x="720000" y="1215750"/>
            <a:ext cx="7704000" cy="3257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Barlow Light"/>
              <a:buChar char="●"/>
              <a:defRPr sz="1250"/>
            </a:lvl1pPr>
            <a:lvl2pPr marL="914400" lvl="1" indent="-304800" rtl="0">
              <a:lnSpc>
                <a:spcPct val="100000"/>
              </a:lnSpc>
              <a:spcBef>
                <a:spcPts val="0"/>
              </a:spcBef>
              <a:spcAft>
                <a:spcPts val="0"/>
              </a:spcAft>
              <a:buSzPts val="1200"/>
              <a:buFont typeface="Barlow Light"/>
              <a:buChar char="○"/>
              <a:defRPr sz="1200"/>
            </a:lvl2pPr>
            <a:lvl3pPr marL="1371600" lvl="2" indent="-304800" rtl="0">
              <a:lnSpc>
                <a:spcPct val="100000"/>
              </a:lnSpc>
              <a:spcBef>
                <a:spcPts val="0"/>
              </a:spcBef>
              <a:spcAft>
                <a:spcPts val="0"/>
              </a:spcAft>
              <a:buSzPts val="1200"/>
              <a:buFont typeface="Barlow Light"/>
              <a:buChar char="■"/>
              <a:defRPr/>
            </a:lvl3pPr>
            <a:lvl4pPr marL="1828800" lvl="3" indent="-304800" rtl="0">
              <a:lnSpc>
                <a:spcPct val="100000"/>
              </a:lnSpc>
              <a:spcBef>
                <a:spcPts val="0"/>
              </a:spcBef>
              <a:spcAft>
                <a:spcPts val="0"/>
              </a:spcAft>
              <a:buSzPts val="1200"/>
              <a:buFont typeface="Barlow Light"/>
              <a:buChar char="●"/>
              <a:defRPr/>
            </a:lvl4pPr>
            <a:lvl5pPr marL="2286000" lvl="4" indent="-304800" rtl="0">
              <a:lnSpc>
                <a:spcPct val="100000"/>
              </a:lnSpc>
              <a:spcBef>
                <a:spcPts val="0"/>
              </a:spcBef>
              <a:spcAft>
                <a:spcPts val="0"/>
              </a:spcAft>
              <a:buSzPts val="1200"/>
              <a:buFont typeface="Barlow Light"/>
              <a:buChar char="○"/>
              <a:defRPr/>
            </a:lvl5pPr>
            <a:lvl6pPr marL="2743200" lvl="5" indent="-304800" rtl="0">
              <a:lnSpc>
                <a:spcPct val="100000"/>
              </a:lnSpc>
              <a:spcBef>
                <a:spcPts val="0"/>
              </a:spcBef>
              <a:spcAft>
                <a:spcPts val="0"/>
              </a:spcAft>
              <a:buSzPts val="1200"/>
              <a:buFont typeface="Barlow Light"/>
              <a:buChar char="■"/>
              <a:defRPr/>
            </a:lvl6pPr>
            <a:lvl7pPr marL="3200400" lvl="6" indent="-304800" rtl="0">
              <a:lnSpc>
                <a:spcPct val="100000"/>
              </a:lnSpc>
              <a:spcBef>
                <a:spcPts val="0"/>
              </a:spcBef>
              <a:spcAft>
                <a:spcPts val="0"/>
              </a:spcAft>
              <a:buSzPts val="1200"/>
              <a:buFont typeface="Barlow Light"/>
              <a:buChar char="●"/>
              <a:defRPr/>
            </a:lvl7pPr>
            <a:lvl8pPr marL="3657600" lvl="7" indent="-304800" rtl="0">
              <a:lnSpc>
                <a:spcPct val="100000"/>
              </a:lnSpc>
              <a:spcBef>
                <a:spcPts val="0"/>
              </a:spcBef>
              <a:spcAft>
                <a:spcPts val="0"/>
              </a:spcAft>
              <a:buSzPts val="1200"/>
              <a:buFont typeface="Barlow Light"/>
              <a:buChar char="○"/>
              <a:defRPr/>
            </a:lvl8pPr>
            <a:lvl9pPr marL="4114800" lvl="8" indent="-304800" rtl="0">
              <a:lnSpc>
                <a:spcPct val="100000"/>
              </a:lnSpc>
              <a:spcBef>
                <a:spcPts val="0"/>
              </a:spcBef>
              <a:spcAft>
                <a:spcPts val="0"/>
              </a:spcAft>
              <a:buSzPts val="1200"/>
              <a:buFont typeface="Barlow Light"/>
              <a:buChar char="■"/>
              <a:defRPr/>
            </a:lvl9pPr>
          </a:lstStyle>
          <a:p>
            <a:endParaRPr/>
          </a:p>
        </p:txBody>
      </p:sp>
      <p:grpSp>
        <p:nvGrpSpPr>
          <p:cNvPr id="115" name="Google Shape;115;p4"/>
          <p:cNvGrpSpPr/>
          <p:nvPr/>
        </p:nvGrpSpPr>
        <p:grpSpPr>
          <a:xfrm>
            <a:off x="107596" y="-37390"/>
            <a:ext cx="8990470" cy="5118232"/>
            <a:chOff x="107596" y="-37390"/>
            <a:chExt cx="8990470" cy="5118232"/>
          </a:xfrm>
        </p:grpSpPr>
        <p:sp>
          <p:nvSpPr>
            <p:cNvPr id="116" name="Google Shape;116;p4"/>
            <p:cNvSpPr/>
            <p:nvPr/>
          </p:nvSpPr>
          <p:spPr>
            <a:xfrm rot="1771310">
              <a:off x="171050" y="19077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771310">
              <a:off x="8684675" y="401993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4"/>
            <p:cNvPicPr preferRelativeResize="0"/>
            <p:nvPr/>
          </p:nvPicPr>
          <p:blipFill rotWithShape="1">
            <a:blip r:embed="rId2">
              <a:alphaModFix/>
            </a:blip>
            <a:srcRect l="28959" t="12546" r="12546" b="12546"/>
            <a:stretch/>
          </p:blipFill>
          <p:spPr>
            <a:xfrm rot="10800000">
              <a:off x="8198674" y="1784402"/>
              <a:ext cx="726651" cy="596548"/>
            </a:xfrm>
            <a:prstGeom prst="rect">
              <a:avLst/>
            </a:prstGeom>
            <a:noFill/>
            <a:ln>
              <a:noFill/>
            </a:ln>
          </p:spPr>
        </p:pic>
        <p:sp>
          <p:nvSpPr>
            <p:cNvPr id="119" name="Google Shape;119;p4"/>
            <p:cNvSpPr/>
            <p:nvPr/>
          </p:nvSpPr>
          <p:spPr>
            <a:xfrm rot="1771310">
              <a:off x="2650250" y="46675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1771310">
              <a:off x="5608475" y="1902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4"/>
            <p:cNvGrpSpPr/>
            <p:nvPr/>
          </p:nvGrpSpPr>
          <p:grpSpPr>
            <a:xfrm>
              <a:off x="340180" y="-37390"/>
              <a:ext cx="746095" cy="516368"/>
              <a:chOff x="923424" y="1580182"/>
              <a:chExt cx="1171264" cy="810752"/>
            </a:xfrm>
          </p:grpSpPr>
          <p:sp>
            <p:nvSpPr>
              <p:cNvPr id="122" name="Google Shape;122;p4"/>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grpSp>
        <p:nvGrpSpPr>
          <p:cNvPr id="169" name="Google Shape;169;p6"/>
          <p:cNvGrpSpPr/>
          <p:nvPr/>
        </p:nvGrpSpPr>
        <p:grpSpPr>
          <a:xfrm>
            <a:off x="-6475" y="2927242"/>
            <a:ext cx="9250200" cy="2229968"/>
            <a:chOff x="-6475" y="2927242"/>
            <a:chExt cx="9250200" cy="2229968"/>
          </a:xfrm>
        </p:grpSpPr>
        <p:grpSp>
          <p:nvGrpSpPr>
            <p:cNvPr id="170" name="Google Shape;170;p6"/>
            <p:cNvGrpSpPr/>
            <p:nvPr/>
          </p:nvGrpSpPr>
          <p:grpSpPr>
            <a:xfrm flipH="1">
              <a:off x="5831182" y="2927242"/>
              <a:ext cx="3303413" cy="1672406"/>
              <a:chOff x="-6475" y="2302000"/>
              <a:chExt cx="3303413" cy="1865900"/>
            </a:xfrm>
          </p:grpSpPr>
          <p:sp>
            <p:nvSpPr>
              <p:cNvPr id="171" name="Google Shape;171;p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6"/>
            <p:cNvGrpSpPr/>
            <p:nvPr/>
          </p:nvGrpSpPr>
          <p:grpSpPr>
            <a:xfrm>
              <a:off x="-6475" y="2927242"/>
              <a:ext cx="3303413" cy="1672406"/>
              <a:chOff x="-6475" y="2302000"/>
              <a:chExt cx="3303413" cy="1865900"/>
            </a:xfrm>
          </p:grpSpPr>
          <p:sp>
            <p:nvSpPr>
              <p:cNvPr id="180" name="Google Shape;180;p6"/>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6"/>
            <p:cNvGrpSpPr/>
            <p:nvPr/>
          </p:nvGrpSpPr>
          <p:grpSpPr>
            <a:xfrm>
              <a:off x="-6475" y="4609669"/>
              <a:ext cx="9250200" cy="547540"/>
              <a:chOff x="-6475" y="4167900"/>
              <a:chExt cx="9250200" cy="988875"/>
            </a:xfrm>
          </p:grpSpPr>
          <p:cxnSp>
            <p:nvCxnSpPr>
              <p:cNvPr id="189" name="Google Shape;189;p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0" name="Google Shape;190;p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1" name="Google Shape;191;p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2" name="Google Shape;192;p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93" name="Google Shape;193;p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94" name="Google Shape;194;p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95" name="Google Shape;195;p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96" name="Google Shape;196;p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97" name="Google Shape;197;p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98" name="Google Shape;198;p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99" name="Google Shape;199;p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00" name="Google Shape;200;p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201" name="Google Shape;201;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2" name="Google Shape;202;p6"/>
          <p:cNvGrpSpPr/>
          <p:nvPr/>
        </p:nvGrpSpPr>
        <p:grpSpPr>
          <a:xfrm>
            <a:off x="-213729" y="-163478"/>
            <a:ext cx="9457454" cy="4033703"/>
            <a:chOff x="-213729" y="-163478"/>
            <a:chExt cx="9457454" cy="4033703"/>
          </a:xfrm>
        </p:grpSpPr>
        <p:sp>
          <p:nvSpPr>
            <p:cNvPr id="203" name="Google Shape;203;p6"/>
            <p:cNvSpPr/>
            <p:nvPr/>
          </p:nvSpPr>
          <p:spPr>
            <a:xfrm rot="1771310">
              <a:off x="7280225" y="-9996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rot="1771310">
              <a:off x="-150275" y="25950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6"/>
            <p:cNvPicPr preferRelativeResize="0"/>
            <p:nvPr/>
          </p:nvPicPr>
          <p:blipFill rotWithShape="1">
            <a:blip r:embed="rId2">
              <a:alphaModFix/>
            </a:blip>
            <a:srcRect l="28959" t="12546" r="12546" b="12546"/>
            <a:stretch/>
          </p:blipFill>
          <p:spPr>
            <a:xfrm rot="10800000">
              <a:off x="8517074" y="3273677"/>
              <a:ext cx="726651" cy="59654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6"/>
        <p:cNvGrpSpPr/>
        <p:nvPr/>
      </p:nvGrpSpPr>
      <p:grpSpPr>
        <a:xfrm>
          <a:off x="0" y="0"/>
          <a:ext cx="0" cy="0"/>
          <a:chOff x="0" y="0"/>
          <a:chExt cx="0" cy="0"/>
        </a:xfrm>
      </p:grpSpPr>
      <p:grpSp>
        <p:nvGrpSpPr>
          <p:cNvPr id="207" name="Google Shape;207;p7"/>
          <p:cNvGrpSpPr/>
          <p:nvPr/>
        </p:nvGrpSpPr>
        <p:grpSpPr>
          <a:xfrm>
            <a:off x="-6475" y="2927242"/>
            <a:ext cx="9250200" cy="2229968"/>
            <a:chOff x="-6475" y="2927242"/>
            <a:chExt cx="9250200" cy="2229968"/>
          </a:xfrm>
        </p:grpSpPr>
        <p:grpSp>
          <p:nvGrpSpPr>
            <p:cNvPr id="208" name="Google Shape;208;p7"/>
            <p:cNvGrpSpPr/>
            <p:nvPr/>
          </p:nvGrpSpPr>
          <p:grpSpPr>
            <a:xfrm flipH="1">
              <a:off x="5831182" y="2927242"/>
              <a:ext cx="3303413" cy="1672406"/>
              <a:chOff x="-6475" y="2302000"/>
              <a:chExt cx="3303413" cy="1865900"/>
            </a:xfrm>
          </p:grpSpPr>
          <p:sp>
            <p:nvSpPr>
              <p:cNvPr id="209" name="Google Shape;209;p7"/>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7"/>
            <p:cNvGrpSpPr/>
            <p:nvPr/>
          </p:nvGrpSpPr>
          <p:grpSpPr>
            <a:xfrm>
              <a:off x="-6475" y="2927242"/>
              <a:ext cx="3303413" cy="1672406"/>
              <a:chOff x="-6475" y="2302000"/>
              <a:chExt cx="3303413" cy="1865900"/>
            </a:xfrm>
          </p:grpSpPr>
          <p:sp>
            <p:nvSpPr>
              <p:cNvPr id="218" name="Google Shape;218;p7"/>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7"/>
            <p:cNvGrpSpPr/>
            <p:nvPr/>
          </p:nvGrpSpPr>
          <p:grpSpPr>
            <a:xfrm>
              <a:off x="-6475" y="4609669"/>
              <a:ext cx="9250200" cy="547540"/>
              <a:chOff x="-6475" y="4167900"/>
              <a:chExt cx="9250200" cy="988875"/>
            </a:xfrm>
          </p:grpSpPr>
          <p:cxnSp>
            <p:nvCxnSpPr>
              <p:cNvPr id="227" name="Google Shape;227;p7"/>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28" name="Google Shape;228;p7"/>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29" name="Google Shape;229;p7"/>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30" name="Google Shape;230;p7"/>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231" name="Google Shape;231;p7"/>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232" name="Google Shape;232;p7"/>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233" name="Google Shape;233;p7"/>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34" name="Google Shape;234;p7"/>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235" name="Google Shape;235;p7"/>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236" name="Google Shape;236;p7"/>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237" name="Google Shape;237;p7"/>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238" name="Google Shape;238;p7"/>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239" name="Google Shape;239;p7"/>
          <p:cNvSpPr txBox="1">
            <a:spLocks noGrp="1"/>
          </p:cNvSpPr>
          <p:nvPr>
            <p:ph type="title"/>
          </p:nvPr>
        </p:nvSpPr>
        <p:spPr>
          <a:xfrm>
            <a:off x="723325" y="539500"/>
            <a:ext cx="46026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0" name="Google Shape;240;p7"/>
          <p:cNvSpPr txBox="1">
            <a:spLocks noGrp="1"/>
          </p:cNvSpPr>
          <p:nvPr>
            <p:ph type="subTitle" idx="1"/>
          </p:nvPr>
        </p:nvSpPr>
        <p:spPr>
          <a:xfrm>
            <a:off x="720000" y="1738900"/>
            <a:ext cx="4602600" cy="198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arlow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1" name="Google Shape;241;p7"/>
          <p:cNvGrpSpPr/>
          <p:nvPr/>
        </p:nvGrpSpPr>
        <p:grpSpPr>
          <a:xfrm>
            <a:off x="2367796" y="-196653"/>
            <a:ext cx="7063013" cy="4638545"/>
            <a:chOff x="2367796" y="-196653"/>
            <a:chExt cx="7063013" cy="4638545"/>
          </a:xfrm>
        </p:grpSpPr>
        <p:sp>
          <p:nvSpPr>
            <p:cNvPr id="242" name="Google Shape;242;p7"/>
            <p:cNvSpPr/>
            <p:nvPr/>
          </p:nvSpPr>
          <p:spPr>
            <a:xfrm rot="1771310">
              <a:off x="2431250" y="-1331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rot="1771310">
              <a:off x="8643475" y="40285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7"/>
            <p:cNvPicPr preferRelativeResize="0"/>
            <p:nvPr/>
          </p:nvPicPr>
          <p:blipFill rotWithShape="1">
            <a:blip r:embed="rId2">
              <a:alphaModFix/>
            </a:blip>
            <a:srcRect l="28959" t="12546" r="12546" b="12546"/>
            <a:stretch/>
          </p:blipFill>
          <p:spPr>
            <a:xfrm rot="-2524089">
              <a:off x="8597923" y="931801"/>
              <a:ext cx="726650" cy="596548"/>
            </a:xfrm>
            <a:prstGeom prst="rect">
              <a:avLst/>
            </a:prstGeom>
            <a:noFill/>
            <a:ln>
              <a:noFill/>
            </a:ln>
          </p:spPr>
        </p:pic>
      </p:grpSp>
      <p:sp>
        <p:nvSpPr>
          <p:cNvPr id="245" name="Google Shape;245;p7"/>
          <p:cNvSpPr/>
          <p:nvPr/>
        </p:nvSpPr>
        <p:spPr>
          <a:xfrm rot="1771233">
            <a:off x="5380874" y="1566740"/>
            <a:ext cx="3479443" cy="3478241"/>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5"/>
        <p:cNvGrpSpPr/>
        <p:nvPr/>
      </p:nvGrpSpPr>
      <p:grpSpPr>
        <a:xfrm>
          <a:off x="0" y="0"/>
          <a:ext cx="0" cy="0"/>
          <a:chOff x="0" y="0"/>
          <a:chExt cx="0" cy="0"/>
        </a:xfrm>
      </p:grpSpPr>
      <p:grpSp>
        <p:nvGrpSpPr>
          <p:cNvPr id="286" name="Google Shape;286;p9"/>
          <p:cNvGrpSpPr/>
          <p:nvPr/>
        </p:nvGrpSpPr>
        <p:grpSpPr>
          <a:xfrm>
            <a:off x="-6475" y="2927242"/>
            <a:ext cx="9250200" cy="2229968"/>
            <a:chOff x="-6475" y="2927242"/>
            <a:chExt cx="9250200" cy="2229968"/>
          </a:xfrm>
        </p:grpSpPr>
        <p:grpSp>
          <p:nvGrpSpPr>
            <p:cNvPr id="287" name="Google Shape;287;p9"/>
            <p:cNvGrpSpPr/>
            <p:nvPr/>
          </p:nvGrpSpPr>
          <p:grpSpPr>
            <a:xfrm flipH="1">
              <a:off x="5831182" y="2927242"/>
              <a:ext cx="3303413" cy="1672406"/>
              <a:chOff x="-6475" y="2302000"/>
              <a:chExt cx="3303413" cy="1865900"/>
            </a:xfrm>
          </p:grpSpPr>
          <p:sp>
            <p:nvSpPr>
              <p:cNvPr id="288" name="Google Shape;288;p9"/>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9"/>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9"/>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9"/>
            <p:cNvGrpSpPr/>
            <p:nvPr/>
          </p:nvGrpSpPr>
          <p:grpSpPr>
            <a:xfrm>
              <a:off x="-6475" y="2927242"/>
              <a:ext cx="3303413" cy="1672406"/>
              <a:chOff x="-6475" y="2302000"/>
              <a:chExt cx="3303413" cy="1865900"/>
            </a:xfrm>
          </p:grpSpPr>
          <p:sp>
            <p:nvSpPr>
              <p:cNvPr id="297" name="Google Shape;297;p9"/>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9"/>
            <p:cNvGrpSpPr/>
            <p:nvPr/>
          </p:nvGrpSpPr>
          <p:grpSpPr>
            <a:xfrm>
              <a:off x="-6475" y="4609669"/>
              <a:ext cx="9250200" cy="547540"/>
              <a:chOff x="-6475" y="4167900"/>
              <a:chExt cx="9250200" cy="988875"/>
            </a:xfrm>
          </p:grpSpPr>
          <p:cxnSp>
            <p:nvCxnSpPr>
              <p:cNvPr id="306" name="Google Shape;306;p9"/>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7" name="Google Shape;307;p9"/>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8" name="Google Shape;308;p9"/>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09" name="Google Shape;309;p9"/>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310" name="Google Shape;310;p9"/>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11" name="Google Shape;311;p9"/>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12" name="Google Shape;312;p9"/>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13" name="Google Shape;313;p9"/>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314" name="Google Shape;314;p9"/>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315" name="Google Shape;315;p9"/>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316" name="Google Shape;316;p9"/>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317" name="Google Shape;317;p9"/>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318" name="Google Shape;318;p9"/>
          <p:cNvSpPr txBox="1">
            <a:spLocks noGrp="1"/>
          </p:cNvSpPr>
          <p:nvPr>
            <p:ph type="title"/>
          </p:nvPr>
        </p:nvSpPr>
        <p:spPr>
          <a:xfrm>
            <a:off x="713225" y="1472700"/>
            <a:ext cx="4458900" cy="135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9" name="Google Shape;319;p9"/>
          <p:cNvSpPr txBox="1">
            <a:spLocks noGrp="1"/>
          </p:cNvSpPr>
          <p:nvPr>
            <p:ph type="subTitle" idx="1"/>
          </p:nvPr>
        </p:nvSpPr>
        <p:spPr>
          <a:xfrm>
            <a:off x="886509" y="2980525"/>
            <a:ext cx="4285500" cy="58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20" name="Google Shape;320;p9"/>
          <p:cNvGrpSpPr/>
          <p:nvPr/>
        </p:nvGrpSpPr>
        <p:grpSpPr>
          <a:xfrm>
            <a:off x="1080609" y="-196653"/>
            <a:ext cx="7952267" cy="5135645"/>
            <a:chOff x="1080609" y="-196653"/>
            <a:chExt cx="7952267" cy="5135645"/>
          </a:xfrm>
        </p:grpSpPr>
        <p:sp>
          <p:nvSpPr>
            <p:cNvPr id="321" name="Google Shape;321;p9"/>
            <p:cNvSpPr/>
            <p:nvPr/>
          </p:nvSpPr>
          <p:spPr>
            <a:xfrm rot="1771310">
              <a:off x="8255800" y="-5556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rot="1771310">
              <a:off x="2431250" y="-1331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rot="1771310">
              <a:off x="1144063" y="45256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9"/>
            <p:cNvPicPr preferRelativeResize="0"/>
            <p:nvPr/>
          </p:nvPicPr>
          <p:blipFill rotWithShape="1">
            <a:blip r:embed="rId2">
              <a:alphaModFix/>
            </a:blip>
            <a:srcRect l="28959" t="12546" r="12546" b="12546"/>
            <a:stretch/>
          </p:blipFill>
          <p:spPr>
            <a:xfrm rot="10800000">
              <a:off x="8306224" y="1180952"/>
              <a:ext cx="726651" cy="596548"/>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5"/>
        <p:cNvGrpSpPr/>
        <p:nvPr/>
      </p:nvGrpSpPr>
      <p:grpSpPr>
        <a:xfrm>
          <a:off x="0" y="0"/>
          <a:ext cx="0" cy="0"/>
          <a:chOff x="0" y="0"/>
          <a:chExt cx="0" cy="0"/>
        </a:xfrm>
      </p:grpSpPr>
      <p:sp>
        <p:nvSpPr>
          <p:cNvPr id="326" name="Google Shape;326;p10"/>
          <p:cNvSpPr txBox="1">
            <a:spLocks noGrp="1"/>
          </p:cNvSpPr>
          <p:nvPr>
            <p:ph type="title"/>
          </p:nvPr>
        </p:nvSpPr>
        <p:spPr>
          <a:xfrm>
            <a:off x="713225" y="539500"/>
            <a:ext cx="5838000" cy="1179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27" name="Google Shape;327;p10"/>
          <p:cNvGrpSpPr/>
          <p:nvPr/>
        </p:nvGrpSpPr>
        <p:grpSpPr>
          <a:xfrm>
            <a:off x="73471" y="-235628"/>
            <a:ext cx="8720629" cy="5379120"/>
            <a:chOff x="73471" y="-235628"/>
            <a:chExt cx="8720629" cy="5379120"/>
          </a:xfrm>
        </p:grpSpPr>
        <p:sp>
          <p:nvSpPr>
            <p:cNvPr id="328" name="Google Shape;328;p10"/>
            <p:cNvSpPr/>
            <p:nvPr/>
          </p:nvSpPr>
          <p:spPr>
            <a:xfrm rot="1771310">
              <a:off x="136925" y="2276476"/>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771310">
              <a:off x="5907475" y="-17211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771310">
              <a:off x="3415400" y="47301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 name="Google Shape;331;p10"/>
            <p:cNvPicPr preferRelativeResize="0"/>
            <p:nvPr/>
          </p:nvPicPr>
          <p:blipFill rotWithShape="1">
            <a:blip r:embed="rId2">
              <a:alphaModFix/>
            </a:blip>
            <a:srcRect l="28959" t="12546" r="12546" b="12546"/>
            <a:stretch/>
          </p:blipFill>
          <p:spPr>
            <a:xfrm rot="10800000">
              <a:off x="8067449" y="241227"/>
              <a:ext cx="726651" cy="59654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10"/>
        <p:cNvGrpSpPr/>
        <p:nvPr/>
      </p:nvGrpSpPr>
      <p:grpSpPr>
        <a:xfrm>
          <a:off x="0" y="0"/>
          <a:ext cx="0" cy="0"/>
          <a:chOff x="0" y="0"/>
          <a:chExt cx="0" cy="0"/>
        </a:xfrm>
      </p:grpSpPr>
      <p:grpSp>
        <p:nvGrpSpPr>
          <p:cNvPr id="411" name="Google Shape;411;p14"/>
          <p:cNvGrpSpPr/>
          <p:nvPr/>
        </p:nvGrpSpPr>
        <p:grpSpPr>
          <a:xfrm>
            <a:off x="-6475" y="2927242"/>
            <a:ext cx="9250200" cy="2229968"/>
            <a:chOff x="-6475" y="2927242"/>
            <a:chExt cx="9250200" cy="2229968"/>
          </a:xfrm>
        </p:grpSpPr>
        <p:grpSp>
          <p:nvGrpSpPr>
            <p:cNvPr id="412" name="Google Shape;412;p14"/>
            <p:cNvGrpSpPr/>
            <p:nvPr/>
          </p:nvGrpSpPr>
          <p:grpSpPr>
            <a:xfrm flipH="1">
              <a:off x="5831182" y="2927242"/>
              <a:ext cx="3303413" cy="1672406"/>
              <a:chOff x="-6475" y="2302000"/>
              <a:chExt cx="3303413" cy="1865900"/>
            </a:xfrm>
          </p:grpSpPr>
          <p:sp>
            <p:nvSpPr>
              <p:cNvPr id="413" name="Google Shape;413;p1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4"/>
            <p:cNvGrpSpPr/>
            <p:nvPr/>
          </p:nvGrpSpPr>
          <p:grpSpPr>
            <a:xfrm>
              <a:off x="-6475" y="2927242"/>
              <a:ext cx="3303413" cy="1672406"/>
              <a:chOff x="-6475" y="2302000"/>
              <a:chExt cx="3303413" cy="1865900"/>
            </a:xfrm>
          </p:grpSpPr>
          <p:sp>
            <p:nvSpPr>
              <p:cNvPr id="422" name="Google Shape;422;p14"/>
              <p:cNvSpPr/>
              <p:nvPr/>
            </p:nvSpPr>
            <p:spPr>
              <a:xfrm>
                <a:off x="-6475" y="2302000"/>
                <a:ext cx="298800" cy="18657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4"/>
              <p:cNvSpPr/>
              <p:nvPr/>
            </p:nvSpPr>
            <p:spPr>
              <a:xfrm>
                <a:off x="422755" y="2999625"/>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4"/>
              <p:cNvSpPr/>
              <p:nvPr/>
            </p:nvSpPr>
            <p:spPr>
              <a:xfrm>
                <a:off x="851986" y="2740800"/>
                <a:ext cx="298800" cy="14271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1281216" y="2999500"/>
                <a:ext cx="298800" cy="11682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1710446"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a:off x="2139677"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2568907" y="2528400"/>
                <a:ext cx="298800" cy="16395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2998138" y="3653050"/>
                <a:ext cx="298800" cy="514800"/>
              </a:xfrm>
              <a:prstGeom prst="rect">
                <a:avLst/>
              </a:pr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4"/>
            <p:cNvGrpSpPr/>
            <p:nvPr/>
          </p:nvGrpSpPr>
          <p:grpSpPr>
            <a:xfrm>
              <a:off x="-6475" y="4609669"/>
              <a:ext cx="9250200" cy="547540"/>
              <a:chOff x="-6475" y="4167900"/>
              <a:chExt cx="9250200" cy="988875"/>
            </a:xfrm>
          </p:grpSpPr>
          <p:cxnSp>
            <p:nvCxnSpPr>
              <p:cNvPr id="431" name="Google Shape;431;p14"/>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2" name="Google Shape;432;p14"/>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3" name="Google Shape;433;p14"/>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4" name="Google Shape;434;p14"/>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435" name="Google Shape;435;p14"/>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436" name="Google Shape;436;p14"/>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437" name="Google Shape;437;p14"/>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38" name="Google Shape;438;p14"/>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439" name="Google Shape;439;p14"/>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440" name="Google Shape;440;p14"/>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441" name="Google Shape;441;p14"/>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442" name="Google Shape;442;p14"/>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grpSp>
      <p:sp>
        <p:nvSpPr>
          <p:cNvPr id="443" name="Google Shape;443;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4" name="Google Shape;444;p14"/>
          <p:cNvSpPr txBox="1">
            <a:spLocks noGrp="1"/>
          </p:cNvSpPr>
          <p:nvPr>
            <p:ph type="subTitle" idx="1"/>
          </p:nvPr>
        </p:nvSpPr>
        <p:spPr>
          <a:xfrm>
            <a:off x="1622189" y="1992361"/>
            <a:ext cx="21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5" name="Google Shape;445;p14"/>
          <p:cNvSpPr txBox="1">
            <a:spLocks noGrp="1"/>
          </p:cNvSpPr>
          <p:nvPr>
            <p:ph type="subTitle" idx="2"/>
          </p:nvPr>
        </p:nvSpPr>
        <p:spPr>
          <a:xfrm>
            <a:off x="4708930" y="1992361"/>
            <a:ext cx="2176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6" name="Google Shape;446;p14"/>
          <p:cNvSpPr txBox="1">
            <a:spLocks noGrp="1"/>
          </p:cNvSpPr>
          <p:nvPr>
            <p:ph type="subTitle" idx="3"/>
          </p:nvPr>
        </p:nvSpPr>
        <p:spPr>
          <a:xfrm>
            <a:off x="3080959" y="3349931"/>
            <a:ext cx="2176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14"/>
          <p:cNvSpPr txBox="1">
            <a:spLocks noGrp="1"/>
          </p:cNvSpPr>
          <p:nvPr>
            <p:ph type="subTitle" idx="4"/>
          </p:nvPr>
        </p:nvSpPr>
        <p:spPr>
          <a:xfrm>
            <a:off x="6171600" y="3349931"/>
            <a:ext cx="2176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8" name="Google Shape;448;p14"/>
          <p:cNvSpPr txBox="1">
            <a:spLocks noGrp="1"/>
          </p:cNvSpPr>
          <p:nvPr>
            <p:ph type="title" idx="5" hasCustomPrompt="1"/>
          </p:nvPr>
        </p:nvSpPr>
        <p:spPr>
          <a:xfrm>
            <a:off x="806189" y="1687406"/>
            <a:ext cx="562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9" name="Google Shape;449;p14"/>
          <p:cNvSpPr txBox="1">
            <a:spLocks noGrp="1"/>
          </p:cNvSpPr>
          <p:nvPr>
            <p:ph type="title" idx="6" hasCustomPrompt="1"/>
          </p:nvPr>
        </p:nvSpPr>
        <p:spPr>
          <a:xfrm>
            <a:off x="2360905" y="3057950"/>
            <a:ext cx="557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14"/>
          <p:cNvSpPr txBox="1">
            <a:spLocks noGrp="1"/>
          </p:cNvSpPr>
          <p:nvPr>
            <p:ph type="title" idx="7" hasCustomPrompt="1"/>
          </p:nvPr>
        </p:nvSpPr>
        <p:spPr>
          <a:xfrm>
            <a:off x="3896472" y="1687406"/>
            <a:ext cx="557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1" name="Google Shape;451;p14"/>
          <p:cNvSpPr txBox="1">
            <a:spLocks noGrp="1"/>
          </p:cNvSpPr>
          <p:nvPr>
            <p:ph type="title" idx="8" hasCustomPrompt="1"/>
          </p:nvPr>
        </p:nvSpPr>
        <p:spPr>
          <a:xfrm>
            <a:off x="5438242" y="3057950"/>
            <a:ext cx="5622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2" name="Google Shape;452;p14"/>
          <p:cNvSpPr txBox="1">
            <a:spLocks noGrp="1"/>
          </p:cNvSpPr>
          <p:nvPr>
            <p:ph type="subTitle" idx="9"/>
          </p:nvPr>
        </p:nvSpPr>
        <p:spPr>
          <a:xfrm>
            <a:off x="1622200" y="1687401"/>
            <a:ext cx="21723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sp>
        <p:nvSpPr>
          <p:cNvPr id="453" name="Google Shape;453;p14"/>
          <p:cNvSpPr txBox="1">
            <a:spLocks noGrp="1"/>
          </p:cNvSpPr>
          <p:nvPr>
            <p:ph type="subTitle" idx="13"/>
          </p:nvPr>
        </p:nvSpPr>
        <p:spPr>
          <a:xfrm>
            <a:off x="4708933" y="1687401"/>
            <a:ext cx="21762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sp>
        <p:nvSpPr>
          <p:cNvPr id="454" name="Google Shape;454;p14"/>
          <p:cNvSpPr txBox="1">
            <a:spLocks noGrp="1"/>
          </p:cNvSpPr>
          <p:nvPr>
            <p:ph type="subTitle" idx="14"/>
          </p:nvPr>
        </p:nvSpPr>
        <p:spPr>
          <a:xfrm>
            <a:off x="3080959" y="3057950"/>
            <a:ext cx="21762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sp>
        <p:nvSpPr>
          <p:cNvPr id="455" name="Google Shape;455;p14"/>
          <p:cNvSpPr txBox="1">
            <a:spLocks noGrp="1"/>
          </p:cNvSpPr>
          <p:nvPr>
            <p:ph type="subTitle" idx="15"/>
          </p:nvPr>
        </p:nvSpPr>
        <p:spPr>
          <a:xfrm>
            <a:off x="6171600" y="3057950"/>
            <a:ext cx="21762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700"/>
              <a:buFont typeface="Secular One"/>
              <a:buNone/>
              <a:defRPr sz="2700">
                <a:latin typeface="Secular One"/>
                <a:ea typeface="Secular One"/>
                <a:cs typeface="Secular One"/>
                <a:sym typeface="Secular One"/>
              </a:defRPr>
            </a:lvl1pPr>
            <a:lvl2pPr lvl="1"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2pPr>
            <a:lvl3pPr lvl="2"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3pPr>
            <a:lvl4pPr lvl="3"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4pPr>
            <a:lvl5pPr lvl="4"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5pPr>
            <a:lvl6pPr lvl="5"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6pPr>
            <a:lvl7pPr lvl="6"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7pPr>
            <a:lvl8pPr lvl="7"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8pPr>
            <a:lvl9pPr lvl="8" algn="ctr" rtl="0">
              <a:lnSpc>
                <a:spcPct val="100000"/>
              </a:lnSpc>
              <a:spcBef>
                <a:spcPts val="0"/>
              </a:spcBef>
              <a:spcAft>
                <a:spcPts val="0"/>
              </a:spcAft>
              <a:buSzPts val="2700"/>
              <a:buFont typeface="Secular One"/>
              <a:buNone/>
              <a:defRPr sz="2700">
                <a:latin typeface="Secular One"/>
                <a:ea typeface="Secular One"/>
                <a:cs typeface="Secular One"/>
                <a:sym typeface="Secular One"/>
              </a:defRPr>
            </a:lvl9pPr>
          </a:lstStyle>
          <a:p>
            <a:endParaRPr/>
          </a:p>
        </p:txBody>
      </p:sp>
      <p:grpSp>
        <p:nvGrpSpPr>
          <p:cNvPr id="456" name="Google Shape;456;p14"/>
          <p:cNvGrpSpPr/>
          <p:nvPr/>
        </p:nvGrpSpPr>
        <p:grpSpPr>
          <a:xfrm>
            <a:off x="80771" y="-245678"/>
            <a:ext cx="7920920" cy="5232953"/>
            <a:chOff x="80771" y="-245678"/>
            <a:chExt cx="7920920" cy="5232953"/>
          </a:xfrm>
        </p:grpSpPr>
        <p:sp>
          <p:nvSpPr>
            <p:cNvPr id="457" name="Google Shape;457;p14"/>
            <p:cNvSpPr/>
            <p:nvPr/>
          </p:nvSpPr>
          <p:spPr>
            <a:xfrm rot="1771310">
              <a:off x="144225" y="10149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rot="1771310">
              <a:off x="7588300" y="45140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9" name="Google Shape;459;p14"/>
            <p:cNvPicPr preferRelativeResize="0"/>
            <p:nvPr/>
          </p:nvPicPr>
          <p:blipFill rotWithShape="1">
            <a:blip r:embed="rId2">
              <a:alphaModFix/>
            </a:blip>
            <a:srcRect l="28959" t="12546" r="12546" b="12546"/>
            <a:stretch/>
          </p:blipFill>
          <p:spPr>
            <a:xfrm rot="10800000">
              <a:off x="4096374" y="4390727"/>
              <a:ext cx="726651" cy="596548"/>
            </a:xfrm>
            <a:prstGeom prst="rect">
              <a:avLst/>
            </a:prstGeom>
            <a:noFill/>
            <a:ln>
              <a:noFill/>
            </a:ln>
          </p:spPr>
        </p:pic>
        <p:sp>
          <p:nvSpPr>
            <p:cNvPr id="460" name="Google Shape;460;p14"/>
            <p:cNvSpPr/>
            <p:nvPr/>
          </p:nvSpPr>
          <p:spPr>
            <a:xfrm rot="1771310">
              <a:off x="4817425" y="-182162"/>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ecular One"/>
              <a:buNone/>
              <a:defRPr sz="3500">
                <a:solidFill>
                  <a:schemeClr val="dk1"/>
                </a:solidFill>
                <a:latin typeface="Secular One"/>
                <a:ea typeface="Secular One"/>
                <a:cs typeface="Secular One"/>
                <a:sym typeface="Secular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8" r:id="rId8"/>
    <p:sldLayoutId id="2147483660" r:id="rId9"/>
    <p:sldLayoutId id="2147483672" r:id="rId10"/>
    <p:sldLayoutId id="2147483673" r:id="rId11"/>
    <p:sldLayoutId id="214748367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32"/>
          <p:cNvSpPr txBox="1">
            <a:spLocks noGrp="1"/>
          </p:cNvSpPr>
          <p:nvPr>
            <p:ph type="ctrTitle" idx="2"/>
          </p:nvPr>
        </p:nvSpPr>
        <p:spPr>
          <a:xfrm>
            <a:off x="713225" y="992000"/>
            <a:ext cx="5293200" cy="23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Comprehensive</a:t>
            </a:r>
            <a:br>
              <a:rPr lang="en-US" sz="3600" dirty="0"/>
            </a:br>
            <a:r>
              <a:rPr lang="en-US" sz="3600" dirty="0"/>
              <a:t>Threat Detection &amp; Monitoring System</a:t>
            </a:r>
            <a:endParaRPr sz="3600" dirty="0"/>
          </a:p>
        </p:txBody>
      </p:sp>
      <p:sp>
        <p:nvSpPr>
          <p:cNvPr id="1074" name="Google Shape;1074;p32"/>
          <p:cNvSpPr/>
          <p:nvPr/>
        </p:nvSpPr>
        <p:spPr>
          <a:xfrm>
            <a:off x="718875" y="3772886"/>
            <a:ext cx="4566805" cy="1400350"/>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txBox="1">
            <a:spLocks noGrp="1"/>
          </p:cNvSpPr>
          <p:nvPr>
            <p:ph type="ctrTitle"/>
          </p:nvPr>
        </p:nvSpPr>
        <p:spPr>
          <a:xfrm>
            <a:off x="713225" y="525800"/>
            <a:ext cx="6348300" cy="3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t>CyberGuard</a:t>
            </a:r>
            <a:r>
              <a:rPr lang="en-US" sz="2400" dirty="0"/>
              <a:t>:</a:t>
            </a:r>
            <a:endParaRPr dirty="0">
              <a:solidFill>
                <a:schemeClr val="lt1"/>
              </a:solidFill>
              <a:latin typeface="Secular One"/>
              <a:ea typeface="Secular One"/>
              <a:cs typeface="Secular One"/>
              <a:sym typeface="Secular One"/>
            </a:endParaRPr>
          </a:p>
        </p:txBody>
      </p:sp>
      <p:sp>
        <p:nvSpPr>
          <p:cNvPr id="1076" name="Google Shape;1076;p32"/>
          <p:cNvSpPr txBox="1">
            <a:spLocks noGrp="1"/>
          </p:cNvSpPr>
          <p:nvPr>
            <p:ph type="subTitle" idx="1"/>
          </p:nvPr>
        </p:nvSpPr>
        <p:spPr>
          <a:xfrm>
            <a:off x="1056352" y="3839202"/>
            <a:ext cx="4325970" cy="418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1500" dirty="0"/>
              <a:t>Name: </a:t>
            </a:r>
            <a:r>
              <a:rPr lang="en-IN" sz="1500" dirty="0" err="1"/>
              <a:t>Himil</a:t>
            </a:r>
            <a:r>
              <a:rPr lang="en-IN" sz="1500" dirty="0"/>
              <a:t> Prajapati</a:t>
            </a:r>
          </a:p>
          <a:p>
            <a:pPr marL="0" lvl="0" indent="0" rtl="0">
              <a:spcBef>
                <a:spcPts val="0"/>
              </a:spcBef>
              <a:spcAft>
                <a:spcPts val="0"/>
              </a:spcAft>
              <a:buNone/>
            </a:pPr>
            <a:r>
              <a:rPr lang="en-IN" sz="1500" dirty="0"/>
              <a:t>M.Sc. Digital Forensics and Information Security</a:t>
            </a:r>
          </a:p>
          <a:p>
            <a:pPr marL="0" lvl="0" indent="0" rtl="0">
              <a:spcBef>
                <a:spcPts val="0"/>
              </a:spcBef>
              <a:spcAft>
                <a:spcPts val="0"/>
              </a:spcAft>
              <a:buNone/>
            </a:pPr>
            <a:r>
              <a:rPr lang="en-IN" sz="1500" dirty="0"/>
              <a:t>Sem: IV</a:t>
            </a:r>
          </a:p>
          <a:p>
            <a:pPr marL="0" lvl="0" indent="0" rtl="0">
              <a:spcBef>
                <a:spcPts val="0"/>
              </a:spcBef>
              <a:spcAft>
                <a:spcPts val="0"/>
              </a:spcAft>
              <a:buNone/>
            </a:pPr>
            <a:r>
              <a:rPr lang="en-IN" sz="1500" dirty="0"/>
              <a:t>Enrolment No: 012200300003011</a:t>
            </a:r>
          </a:p>
          <a:p>
            <a:pPr marL="0" lvl="0" indent="0" rtl="0">
              <a:spcBef>
                <a:spcPts val="0"/>
              </a:spcBef>
              <a:spcAft>
                <a:spcPts val="0"/>
              </a:spcAft>
              <a:buNone/>
            </a:pPr>
            <a:r>
              <a:rPr lang="en-IN" sz="1500" dirty="0"/>
              <a:t>Guide: Dr. Lavi Tyagi</a:t>
            </a:r>
          </a:p>
        </p:txBody>
      </p:sp>
      <p:grpSp>
        <p:nvGrpSpPr>
          <p:cNvPr id="1077" name="Google Shape;1077;p32"/>
          <p:cNvGrpSpPr/>
          <p:nvPr/>
        </p:nvGrpSpPr>
        <p:grpSpPr>
          <a:xfrm>
            <a:off x="5768331" y="2010972"/>
            <a:ext cx="2982003" cy="2825777"/>
            <a:chOff x="405994" y="1318049"/>
            <a:chExt cx="3395199" cy="3217326"/>
          </a:xfrm>
        </p:grpSpPr>
        <p:pic>
          <p:nvPicPr>
            <p:cNvPr id="1078" name="Google Shape;1078;p32"/>
            <p:cNvPicPr preferRelativeResize="0"/>
            <p:nvPr/>
          </p:nvPicPr>
          <p:blipFill rotWithShape="1">
            <a:blip r:embed="rId3">
              <a:alphaModFix/>
            </a:blip>
            <a:srcRect t="14449"/>
            <a:stretch/>
          </p:blipFill>
          <p:spPr>
            <a:xfrm>
              <a:off x="405994" y="1318049"/>
              <a:ext cx="3395199" cy="3217326"/>
            </a:xfrm>
            <a:prstGeom prst="rect">
              <a:avLst/>
            </a:prstGeom>
            <a:noFill/>
            <a:ln>
              <a:noFill/>
            </a:ln>
            <a:effectLst>
              <a:outerShdw blurRad="271463" dist="114300" dir="21540000" algn="bl" rotWithShape="0">
                <a:schemeClr val="lt1">
                  <a:alpha val="90000"/>
                </a:schemeClr>
              </a:outerShdw>
            </a:effectLst>
          </p:spPr>
        </p:pic>
        <p:grpSp>
          <p:nvGrpSpPr>
            <p:cNvPr id="1079" name="Google Shape;1079;p32"/>
            <p:cNvGrpSpPr/>
            <p:nvPr/>
          </p:nvGrpSpPr>
          <p:grpSpPr>
            <a:xfrm>
              <a:off x="1873458" y="3693401"/>
              <a:ext cx="848565" cy="408774"/>
              <a:chOff x="1873458" y="3693401"/>
              <a:chExt cx="848565" cy="408774"/>
            </a:xfrm>
          </p:grpSpPr>
          <p:pic>
            <p:nvPicPr>
              <p:cNvPr id="1080" name="Google Shape;1080;p32"/>
              <p:cNvPicPr preferRelativeResize="0"/>
              <p:nvPr/>
            </p:nvPicPr>
            <p:blipFill rotWithShape="1">
              <a:blip r:embed="rId4">
                <a:alphaModFix amt="80000"/>
              </a:blip>
              <a:srcRect t="19048" r="17641"/>
              <a:stretch/>
            </p:blipFill>
            <p:spPr>
              <a:xfrm rot="10800000">
                <a:off x="2552699" y="3795698"/>
                <a:ext cx="169324" cy="156124"/>
              </a:xfrm>
              <a:prstGeom prst="rect">
                <a:avLst/>
              </a:prstGeom>
              <a:noFill/>
              <a:ln>
                <a:noFill/>
              </a:ln>
              <a:effectLst>
                <a:outerShdw blurRad="200025" dist="19050" dir="5400000" algn="bl" rotWithShape="0">
                  <a:schemeClr val="lt1">
                    <a:alpha val="80000"/>
                  </a:schemeClr>
                </a:outerShdw>
              </a:effectLst>
            </p:spPr>
          </p:pic>
          <p:pic>
            <p:nvPicPr>
              <p:cNvPr id="1081" name="Google Shape;1081;p32"/>
              <p:cNvPicPr preferRelativeResize="0"/>
              <p:nvPr/>
            </p:nvPicPr>
            <p:blipFill rotWithShape="1">
              <a:blip r:embed="rId4">
                <a:alphaModFix amt="80000"/>
              </a:blip>
              <a:srcRect t="19048" r="17641"/>
              <a:stretch/>
            </p:blipFill>
            <p:spPr>
              <a:xfrm rot="10800000">
                <a:off x="2165250" y="3777174"/>
                <a:ext cx="120750" cy="111327"/>
              </a:xfrm>
              <a:prstGeom prst="rect">
                <a:avLst/>
              </a:prstGeom>
              <a:noFill/>
              <a:ln>
                <a:noFill/>
              </a:ln>
              <a:effectLst>
                <a:outerShdw blurRad="200025" dist="19050" dir="5400000" algn="bl" rotWithShape="0">
                  <a:schemeClr val="lt1">
                    <a:alpha val="80000"/>
                  </a:schemeClr>
                </a:outerShdw>
              </a:effectLst>
            </p:spPr>
          </p:pic>
          <p:pic>
            <p:nvPicPr>
              <p:cNvPr id="1082" name="Google Shape;1082;p32"/>
              <p:cNvPicPr preferRelativeResize="0"/>
              <p:nvPr/>
            </p:nvPicPr>
            <p:blipFill rotWithShape="1">
              <a:blip r:embed="rId4">
                <a:alphaModFix amt="80000"/>
              </a:blip>
              <a:srcRect t="19048" r="17641"/>
              <a:stretch/>
            </p:blipFill>
            <p:spPr>
              <a:xfrm rot="10800000">
                <a:off x="2306998" y="3952399"/>
                <a:ext cx="162452" cy="149776"/>
              </a:xfrm>
              <a:prstGeom prst="rect">
                <a:avLst/>
              </a:prstGeom>
              <a:noFill/>
              <a:ln>
                <a:noFill/>
              </a:ln>
              <a:effectLst>
                <a:outerShdw blurRad="200025" dist="19050" dir="5400000" algn="bl" rotWithShape="0">
                  <a:schemeClr val="lt1">
                    <a:alpha val="80000"/>
                  </a:schemeClr>
                </a:outerShdw>
              </a:effectLst>
            </p:spPr>
          </p:pic>
          <p:pic>
            <p:nvPicPr>
              <p:cNvPr id="1083" name="Google Shape;1083;p32"/>
              <p:cNvPicPr preferRelativeResize="0"/>
              <p:nvPr/>
            </p:nvPicPr>
            <p:blipFill rotWithShape="1">
              <a:blip r:embed="rId4">
                <a:alphaModFix amt="80000"/>
              </a:blip>
              <a:srcRect t="19048" r="17641"/>
              <a:stretch/>
            </p:blipFill>
            <p:spPr>
              <a:xfrm rot="10800000">
                <a:off x="1873458" y="3693401"/>
                <a:ext cx="164726" cy="151874"/>
              </a:xfrm>
              <a:prstGeom prst="rect">
                <a:avLst/>
              </a:prstGeom>
              <a:noFill/>
              <a:ln>
                <a:noFill/>
              </a:ln>
              <a:effectLst>
                <a:outerShdw blurRad="200025" dist="19050" dir="5400000" algn="bl" rotWithShape="0">
                  <a:schemeClr val="lt1">
                    <a:alpha val="80000"/>
                  </a:schemeClr>
                </a:outerShdw>
              </a:effectLst>
            </p:spPr>
          </p:pic>
        </p:grpSp>
      </p:grpSp>
      <p:sp>
        <p:nvSpPr>
          <p:cNvPr id="1084" name="Google Shape;1084;p32"/>
          <p:cNvSpPr/>
          <p:nvPr/>
        </p:nvSpPr>
        <p:spPr>
          <a:xfrm>
            <a:off x="7061525" y="598214"/>
            <a:ext cx="1369200" cy="418800"/>
          </a:xfrm>
          <a:prstGeom prst="roundRect">
            <a:avLst>
              <a:gd name="adj" fmla="val 50000"/>
            </a:avLst>
          </a:pr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accent1"/>
              </a:solidFill>
              <a:latin typeface="Secular One"/>
              <a:ea typeface="Secular One"/>
              <a:cs typeface="Secular One"/>
              <a:sym typeface="Secular One"/>
            </a:endParaRPr>
          </a:p>
        </p:txBody>
      </p:sp>
      <p:pic>
        <p:nvPicPr>
          <p:cNvPr id="1085" name="Google Shape;1085;p32"/>
          <p:cNvPicPr preferRelativeResize="0"/>
          <p:nvPr/>
        </p:nvPicPr>
        <p:blipFill>
          <a:blip r:embed="rId5">
            <a:alphaModFix/>
          </a:blip>
          <a:stretch>
            <a:fillRect/>
          </a:stretch>
        </p:blipFill>
        <p:spPr>
          <a:xfrm>
            <a:off x="5611950" y="1254300"/>
            <a:ext cx="1057848" cy="962300"/>
          </a:xfrm>
          <a:prstGeom prst="rect">
            <a:avLst/>
          </a:prstGeom>
          <a:noFill/>
          <a:ln>
            <a:noFill/>
          </a:ln>
        </p:spPr>
      </p:pic>
      <p:pic>
        <p:nvPicPr>
          <p:cNvPr id="1086" name="Google Shape;1086;p32"/>
          <p:cNvPicPr preferRelativeResize="0"/>
          <p:nvPr/>
        </p:nvPicPr>
        <p:blipFill rotWithShape="1">
          <a:blip r:embed="rId6">
            <a:alphaModFix/>
          </a:blip>
          <a:srcRect l="28959" t="12546" r="12546" b="12546"/>
          <a:stretch/>
        </p:blipFill>
        <p:spPr>
          <a:xfrm rot="10800000">
            <a:off x="5045277" y="3329500"/>
            <a:ext cx="854948" cy="701900"/>
          </a:xfrm>
          <a:prstGeom prst="rect">
            <a:avLst/>
          </a:prstGeom>
          <a:noFill/>
          <a:ln>
            <a:noFill/>
          </a:ln>
        </p:spPr>
      </p:pic>
      <p:grpSp>
        <p:nvGrpSpPr>
          <p:cNvPr id="1087" name="Google Shape;1087;p32"/>
          <p:cNvGrpSpPr/>
          <p:nvPr/>
        </p:nvGrpSpPr>
        <p:grpSpPr>
          <a:xfrm>
            <a:off x="8057785" y="1252227"/>
            <a:ext cx="745978" cy="516368"/>
            <a:chOff x="923424" y="1580182"/>
            <a:chExt cx="1171264" cy="810752"/>
          </a:xfrm>
        </p:grpSpPr>
        <p:sp>
          <p:nvSpPr>
            <p:cNvPr id="1088" name="Google Shape;1088;p32"/>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 name="Google Shape;1092;p32"/>
          <p:cNvSpPr/>
          <p:nvPr/>
        </p:nvSpPr>
        <p:spPr>
          <a:xfrm rot="1771310">
            <a:off x="253375" y="225688"/>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3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Emblem | NFSU">
            <a:extLst>
              <a:ext uri="{FF2B5EF4-FFF2-40B4-BE49-F238E27FC236}">
                <a16:creationId xmlns:a16="http://schemas.microsoft.com/office/drawing/2014/main" id="{9A0FB9A2-28FE-384E-5660-FE1BE7FAAF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3442" y="117326"/>
            <a:ext cx="3049080" cy="1078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8552-B9AC-559A-5AA9-4671A740CB72}"/>
              </a:ext>
            </a:extLst>
          </p:cNvPr>
          <p:cNvSpPr>
            <a:spLocks noGrp="1"/>
          </p:cNvSpPr>
          <p:nvPr>
            <p:ph type="title"/>
          </p:nvPr>
        </p:nvSpPr>
        <p:spPr/>
        <p:txBody>
          <a:bodyPr/>
          <a:lstStyle/>
          <a:p>
            <a:r>
              <a:rPr lang="en-IN" dirty="0"/>
              <a:t>Research Gap</a:t>
            </a:r>
          </a:p>
        </p:txBody>
      </p:sp>
      <p:sp>
        <p:nvSpPr>
          <p:cNvPr id="3" name="TextBox 2">
            <a:extLst>
              <a:ext uri="{FF2B5EF4-FFF2-40B4-BE49-F238E27FC236}">
                <a16:creationId xmlns:a16="http://schemas.microsoft.com/office/drawing/2014/main" id="{E42D5D66-7F99-2EC8-0E43-71FF61BAE324}"/>
              </a:ext>
            </a:extLst>
          </p:cNvPr>
          <p:cNvSpPr txBox="1"/>
          <p:nvPr/>
        </p:nvSpPr>
        <p:spPr>
          <a:xfrm>
            <a:off x="720000" y="1448365"/>
            <a:ext cx="7909933" cy="2246769"/>
          </a:xfrm>
          <a:prstGeom prst="rect">
            <a:avLst/>
          </a:prstGeom>
          <a:noFill/>
        </p:spPr>
        <p:txBody>
          <a:bodyPr wrap="square" rtlCol="0">
            <a:spAutoFit/>
          </a:bodyPr>
          <a:lstStyle/>
          <a:p>
            <a:pPr algn="just"/>
            <a:r>
              <a:rPr lang="en-US" dirty="0">
                <a:solidFill>
                  <a:schemeClr val="tx1"/>
                </a:solidFill>
                <a:latin typeface="Söhne"/>
              </a:rPr>
              <a:t>Small startup companies often face financial constraints, limiting their access to commercial cybersecurity solutions. This creates a significant gap in providing affordable and effective security measures tailored to their needs. </a:t>
            </a:r>
          </a:p>
          <a:p>
            <a:pPr algn="just"/>
            <a:endParaRPr lang="en-US" dirty="0">
              <a:solidFill>
                <a:schemeClr val="tx1"/>
              </a:solidFill>
              <a:latin typeface="Söhne"/>
            </a:endParaRPr>
          </a:p>
          <a:p>
            <a:pPr algn="just"/>
            <a:r>
              <a:rPr lang="en-US" dirty="0">
                <a:solidFill>
                  <a:schemeClr val="tx1"/>
                </a:solidFill>
                <a:latin typeface="Söhne"/>
              </a:rPr>
              <a:t>To address this challenge, our research focuses on leveraging various automation techniques and integrating open-source tools to develop a comprehensive cybersecurity solution specifically designed for small businesses. By combining these technologies, we aim to offer a cost-effective alternative to traditional cybersecurity approaches, empowering startups to enhance their security posture without incurring significant expenses.</a:t>
            </a:r>
            <a:endParaRPr lang="en-IN" dirty="0">
              <a:solidFill>
                <a:schemeClr val="tx1"/>
              </a:solidFill>
              <a:latin typeface="Söhne"/>
            </a:endParaRPr>
          </a:p>
          <a:p>
            <a:pPr algn="just"/>
            <a:endParaRPr lang="en-IN" dirty="0">
              <a:solidFill>
                <a:schemeClr val="tx1"/>
              </a:solidFill>
            </a:endParaRPr>
          </a:p>
        </p:txBody>
      </p:sp>
    </p:spTree>
    <p:extLst>
      <p:ext uri="{BB962C8B-B14F-4D97-AF65-F5344CB8AC3E}">
        <p14:creationId xmlns:p14="http://schemas.microsoft.com/office/powerpoint/2010/main" val="10616828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D81307-DD10-60FE-0BC7-C68685E3F72A}"/>
              </a:ext>
            </a:extLst>
          </p:cNvPr>
          <p:cNvPicPr>
            <a:picLocks noChangeAspect="1"/>
          </p:cNvPicPr>
          <p:nvPr/>
        </p:nvPicPr>
        <p:blipFill>
          <a:blip r:embed="rId2">
            <a:alphaModFix amt="20000"/>
          </a:blip>
          <a:stretch>
            <a:fillRect/>
          </a:stretch>
        </p:blipFill>
        <p:spPr>
          <a:xfrm>
            <a:off x="1328703" y="113315"/>
            <a:ext cx="6628448" cy="4692047"/>
          </a:xfrm>
          <a:prstGeom prst="rect">
            <a:avLst/>
          </a:prstGeom>
          <a:ln>
            <a:noFill/>
          </a:ln>
          <a:effectLst>
            <a:softEdge rad="112500"/>
          </a:effectLst>
        </p:spPr>
      </p:pic>
      <p:sp>
        <p:nvSpPr>
          <p:cNvPr id="2" name="Title 1">
            <a:extLst>
              <a:ext uri="{FF2B5EF4-FFF2-40B4-BE49-F238E27FC236}">
                <a16:creationId xmlns:a16="http://schemas.microsoft.com/office/drawing/2014/main" id="{A2EB9CC5-B586-1AA4-5A2A-E52F5BD2E0FC}"/>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9686708D-ED6F-DD3F-2FA9-8B5F83CF40A9}"/>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BBB61CD0-F384-430A-6A84-7605CBB42338}"/>
              </a:ext>
            </a:extLst>
          </p:cNvPr>
          <p:cNvSpPr>
            <a:spLocks noGrp="1"/>
          </p:cNvSpPr>
          <p:nvPr>
            <p:ph type="subTitle" idx="1"/>
          </p:nvPr>
        </p:nvSpPr>
        <p:spPr/>
        <p:txBody>
          <a:bodyPr/>
          <a:lstStyle/>
          <a:p>
            <a:endParaRPr lang="en-IN"/>
          </a:p>
        </p:txBody>
      </p:sp>
      <p:sp>
        <p:nvSpPr>
          <p:cNvPr id="6" name="TextBox 5">
            <a:extLst>
              <a:ext uri="{FF2B5EF4-FFF2-40B4-BE49-F238E27FC236}">
                <a16:creationId xmlns:a16="http://schemas.microsoft.com/office/drawing/2014/main" id="{FB24D17E-D005-570B-4C51-2BA229486C66}"/>
              </a:ext>
            </a:extLst>
          </p:cNvPr>
          <p:cNvSpPr txBox="1"/>
          <p:nvPr/>
        </p:nvSpPr>
        <p:spPr>
          <a:xfrm>
            <a:off x="175260" y="921847"/>
            <a:ext cx="8793480" cy="3441968"/>
          </a:xfrm>
          <a:prstGeom prst="rect">
            <a:avLst/>
          </a:prstGeom>
          <a:noFill/>
        </p:spPr>
        <p:txBody>
          <a:bodyPr wrap="square">
            <a:spAutoFit/>
          </a:bodyPr>
          <a:lstStyle/>
          <a:p>
            <a:pPr>
              <a:spcBef>
                <a:spcPts val="400"/>
              </a:spcBef>
              <a:spcAft>
                <a:spcPts val="200"/>
              </a:spcAft>
            </a:pPr>
            <a:r>
              <a:rPr lang="en-IN" sz="1200" b="1" i="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Components and Their Roles:</a:t>
            </a:r>
            <a:endParaRPr lang="en-IN" sz="1200" b="1" i="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Wazuh:</a:t>
            </a:r>
            <a:endParaRPr lang="en-IN" sz="1200" dirty="0">
              <a:effectLst/>
              <a:latin typeface="Times New Roman" panose="02020603050405020304" pitchFamily="18" charset="0"/>
              <a:ea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Function: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Provides log analysis, intrusion detection, and vulnerability detection.</a:t>
            </a: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Role in Integration: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Collects and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analyzes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security events from various endpoints and forwards relevant alerts to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TheHive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for further investigation.</a:t>
            </a:r>
          </a:p>
          <a:p>
            <a:pPr marL="342900" lvl="0" indent="-342900">
              <a:tabLst>
                <a:tab pos="457200" algn="l"/>
              </a:tabLst>
            </a:pPr>
            <a:r>
              <a:rPr lang="en-IN" sz="1200" b="1" dirty="0" err="1">
                <a:effectLst/>
                <a:latin typeface="Times New Roman" panose="02020603050405020304" pitchFamily="18" charset="0"/>
                <a:ea typeface="Times New Roman" panose="02020603050405020304" pitchFamily="18" charset="0"/>
              </a:rPr>
              <a:t>TheHive</a:t>
            </a:r>
            <a:r>
              <a:rPr lang="en-IN" sz="1200" b="1" dirty="0">
                <a:effectLst/>
                <a:latin typeface="Times New Roman" panose="02020603050405020304" pitchFamily="18" charset="0"/>
                <a:ea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Function: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Acts as a security incident response platform, managing and investigating security incidents.</a:t>
            </a: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Role in Integration: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Receives alerts from Wazuh and creates cases for security analysts to investigate. It also integrates with Cortex for automated analysis and enrichment of security data.</a:t>
            </a: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Cortex:</a:t>
            </a:r>
            <a:endParaRPr lang="en-IN" sz="1200" dirty="0">
              <a:effectLst/>
              <a:latin typeface="Times New Roman" panose="02020603050405020304" pitchFamily="18" charset="0"/>
              <a:ea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Function: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Provides automated analysis and response capabilities through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analyzers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and responders.</a:t>
            </a: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Role in Integration: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Works with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TheHive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to enrich incident data by running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analyzers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on observables (e.g., IP addresses, files). It can also trigger automated response actions based on analysis results.</a:t>
            </a: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MISP (Malware Information Sharing Platform):</a:t>
            </a:r>
            <a:endParaRPr lang="en-IN" sz="1200" dirty="0">
              <a:effectLst/>
              <a:latin typeface="Times New Roman" panose="02020603050405020304" pitchFamily="18" charset="0"/>
              <a:ea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Function: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Acts as a threat intelligence platform, sharing and storing information about threats and indicators of compromise (IOCs).</a:t>
            </a: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Role in Integration: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Provides threat intelligence feeds to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TheHive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and Cortex, enriching the incident data with context from the broader threat landscape.</a:t>
            </a:r>
          </a:p>
        </p:txBody>
      </p:sp>
    </p:spTree>
    <p:extLst>
      <p:ext uri="{BB962C8B-B14F-4D97-AF65-F5344CB8AC3E}">
        <p14:creationId xmlns:p14="http://schemas.microsoft.com/office/powerpoint/2010/main" val="26976167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63ADA-6EA7-3158-D8C9-516AEF404EDA}"/>
              </a:ext>
            </a:extLst>
          </p:cNvPr>
          <p:cNvSpPr>
            <a:spLocks noGrp="1"/>
          </p:cNvSpPr>
          <p:nvPr>
            <p:ph type="title"/>
          </p:nvPr>
        </p:nvSpPr>
        <p:spPr>
          <a:xfrm>
            <a:off x="357106" y="5820"/>
            <a:ext cx="8050724" cy="893310"/>
          </a:xfrm>
        </p:spPr>
        <p:txBody>
          <a:bodyPr/>
          <a:lstStyle/>
          <a:p>
            <a:pPr algn="l"/>
            <a:r>
              <a:rPr lang="en-US" sz="1800" dirty="0"/>
              <a:t>Integration of </a:t>
            </a:r>
            <a:r>
              <a:rPr lang="en-US" sz="1800" dirty="0" err="1"/>
              <a:t>TheHive</a:t>
            </a:r>
            <a:r>
              <a:rPr lang="en-US" sz="1800" dirty="0"/>
              <a:t>, Cortex, MISP, and Wazuh for SOC Platform</a:t>
            </a:r>
            <a:endParaRPr lang="en-IN" sz="1800" dirty="0"/>
          </a:p>
        </p:txBody>
      </p:sp>
      <p:sp>
        <p:nvSpPr>
          <p:cNvPr id="4" name="Subtitle 3">
            <a:extLst>
              <a:ext uri="{FF2B5EF4-FFF2-40B4-BE49-F238E27FC236}">
                <a16:creationId xmlns:a16="http://schemas.microsoft.com/office/drawing/2014/main" id="{39060FC8-DDC7-9502-7C47-5AD4CBB663C6}"/>
              </a:ext>
            </a:extLst>
          </p:cNvPr>
          <p:cNvSpPr>
            <a:spLocks noGrp="1"/>
          </p:cNvSpPr>
          <p:nvPr>
            <p:ph type="subTitle" idx="1"/>
          </p:nvPr>
        </p:nvSpPr>
        <p:spPr>
          <a:xfrm>
            <a:off x="154983" y="798167"/>
            <a:ext cx="8531283" cy="1311835"/>
          </a:xfrm>
        </p:spPr>
        <p:txBody>
          <a:bodyPr/>
          <a:lstStyle/>
          <a:p>
            <a:pPr algn="l"/>
            <a:r>
              <a:rPr lang="en-US" sz="1400" dirty="0">
                <a:solidFill>
                  <a:schemeClr val="tx1"/>
                </a:solidFill>
              </a:rPr>
              <a:t>1. Data Collection:</a:t>
            </a:r>
          </a:p>
          <a:p>
            <a:pPr algn="l">
              <a:buFont typeface="Arial" panose="020B0604020202020204" pitchFamily="34" charset="0"/>
              <a:buChar char="•"/>
            </a:pPr>
            <a:r>
              <a:rPr lang="en-US" sz="1400" dirty="0">
                <a:solidFill>
                  <a:schemeClr val="tx1"/>
                </a:solidFill>
              </a:rPr>
              <a:t>Wazuh agents collect security events and logs from endpoints.</a:t>
            </a:r>
          </a:p>
          <a:p>
            <a:pPr algn="l">
              <a:buFont typeface="Arial" panose="020B0604020202020204" pitchFamily="34" charset="0"/>
              <a:buChar char="•"/>
            </a:pPr>
            <a:r>
              <a:rPr lang="en-US" sz="1400" dirty="0">
                <a:solidFill>
                  <a:schemeClr val="tx1"/>
                </a:solidFill>
              </a:rPr>
              <a:t>These events are analyzed and relevant alerts are sent to </a:t>
            </a:r>
            <a:r>
              <a:rPr lang="en-US" sz="1400" dirty="0" err="1">
                <a:solidFill>
                  <a:schemeClr val="tx1"/>
                </a:solidFill>
              </a:rPr>
              <a:t>TheHive</a:t>
            </a:r>
            <a:r>
              <a:rPr lang="en-US" sz="1400" dirty="0">
                <a:solidFill>
                  <a:schemeClr val="tx1"/>
                </a:solidFill>
              </a:rPr>
              <a:t>.</a:t>
            </a:r>
          </a:p>
          <a:p>
            <a:pPr algn="l"/>
            <a:r>
              <a:rPr lang="en-US" sz="1400" dirty="0">
                <a:solidFill>
                  <a:schemeClr val="tx1"/>
                </a:solidFill>
              </a:rPr>
              <a:t>2. Incident Management:</a:t>
            </a:r>
          </a:p>
          <a:p>
            <a:pPr algn="l">
              <a:buFont typeface="Arial" panose="020B0604020202020204" pitchFamily="34" charset="0"/>
              <a:buChar char="•"/>
            </a:pPr>
            <a:r>
              <a:rPr lang="en-US" sz="1400" dirty="0" err="1">
                <a:solidFill>
                  <a:schemeClr val="tx1"/>
                </a:solidFill>
              </a:rPr>
              <a:t>TheHive</a:t>
            </a:r>
            <a:r>
              <a:rPr lang="en-US" sz="1400" dirty="0">
                <a:solidFill>
                  <a:schemeClr val="tx1"/>
                </a:solidFill>
              </a:rPr>
              <a:t> receives alerts from Wazuh and automatically creates cases.</a:t>
            </a:r>
          </a:p>
          <a:p>
            <a:pPr algn="l">
              <a:buFont typeface="Arial" panose="020B0604020202020204" pitchFamily="34" charset="0"/>
              <a:buChar char="•"/>
            </a:pPr>
            <a:r>
              <a:rPr lang="en-US" sz="1400" dirty="0">
                <a:solidFill>
                  <a:schemeClr val="tx1"/>
                </a:solidFill>
              </a:rPr>
              <a:t>Security analysts investigate cases using </a:t>
            </a:r>
            <a:r>
              <a:rPr lang="en-US" sz="1400" dirty="0" err="1">
                <a:solidFill>
                  <a:schemeClr val="tx1"/>
                </a:solidFill>
              </a:rPr>
              <a:t>TheHive's</a:t>
            </a:r>
            <a:r>
              <a:rPr lang="en-US" sz="1400" dirty="0">
                <a:solidFill>
                  <a:schemeClr val="tx1"/>
                </a:solidFill>
              </a:rPr>
              <a:t> interface.</a:t>
            </a:r>
          </a:p>
          <a:p>
            <a:pPr marL="139700" indent="0" algn="l"/>
            <a:r>
              <a:rPr lang="en-US" sz="1400" dirty="0">
                <a:solidFill>
                  <a:schemeClr val="tx1"/>
                </a:solidFill>
              </a:rPr>
              <a:t>3. Threat Intelligence Enrichment:</a:t>
            </a:r>
          </a:p>
          <a:p>
            <a:pPr algn="l">
              <a:buFont typeface="Arial" panose="020B0604020202020204" pitchFamily="34" charset="0"/>
              <a:buChar char="•"/>
            </a:pPr>
            <a:r>
              <a:rPr lang="en-US" sz="1400" dirty="0">
                <a:solidFill>
                  <a:schemeClr val="tx1"/>
                </a:solidFill>
              </a:rPr>
              <a:t>Observables from cases in </a:t>
            </a:r>
            <a:r>
              <a:rPr lang="en-US" sz="1400" dirty="0" err="1">
                <a:solidFill>
                  <a:schemeClr val="tx1"/>
                </a:solidFill>
              </a:rPr>
              <a:t>TheHive</a:t>
            </a:r>
            <a:r>
              <a:rPr lang="en-US" sz="1400" dirty="0">
                <a:solidFill>
                  <a:schemeClr val="tx1"/>
                </a:solidFill>
              </a:rPr>
              <a:t> are sent to Cortex for analysis.</a:t>
            </a:r>
          </a:p>
          <a:p>
            <a:pPr algn="l">
              <a:buFont typeface="Arial" panose="020B0604020202020204" pitchFamily="34" charset="0"/>
              <a:buChar char="•"/>
            </a:pPr>
            <a:r>
              <a:rPr lang="en-US" sz="1400" dirty="0">
                <a:solidFill>
                  <a:schemeClr val="tx1"/>
                </a:solidFill>
              </a:rPr>
              <a:t>Cortex uses analyzers to gather additional information from various sources, including MISP.</a:t>
            </a:r>
          </a:p>
          <a:p>
            <a:pPr marL="139700" indent="0" algn="l"/>
            <a:r>
              <a:rPr lang="en-US" sz="1400" dirty="0">
                <a:solidFill>
                  <a:schemeClr val="tx1"/>
                </a:solidFill>
              </a:rPr>
              <a:t>4. Automated Response:</a:t>
            </a:r>
          </a:p>
          <a:p>
            <a:pPr algn="l">
              <a:buFont typeface="Arial" panose="020B0604020202020204" pitchFamily="34" charset="0"/>
              <a:buChar char="•"/>
            </a:pPr>
            <a:r>
              <a:rPr lang="en-US" sz="1400" dirty="0">
                <a:solidFill>
                  <a:schemeClr val="tx1"/>
                </a:solidFill>
              </a:rPr>
              <a:t>Based on the analysis, Cortex can trigger automated responses to mitigate threats.</a:t>
            </a:r>
          </a:p>
          <a:p>
            <a:pPr algn="l">
              <a:buFont typeface="Arial" panose="020B0604020202020204" pitchFamily="34" charset="0"/>
              <a:buChar char="•"/>
            </a:pPr>
            <a:r>
              <a:rPr lang="en-US" sz="1400" dirty="0">
                <a:solidFill>
                  <a:schemeClr val="tx1"/>
                </a:solidFill>
              </a:rPr>
              <a:t>These responses can include blocking IP addresses, isolating endpoints, or</a:t>
            </a:r>
          </a:p>
          <a:p>
            <a:pPr algn="l">
              <a:buFont typeface="Arial" panose="020B0604020202020204" pitchFamily="34" charset="0"/>
              <a:buChar char="•"/>
            </a:pPr>
            <a:r>
              <a:rPr lang="en-US" sz="1400" dirty="0">
                <a:solidFill>
                  <a:schemeClr val="tx1"/>
                </a:solidFill>
              </a:rPr>
              <a:t>generating further alerts</a:t>
            </a:r>
          </a:p>
          <a:p>
            <a:pPr marL="139700" indent="0" algn="l"/>
            <a:r>
              <a:rPr lang="en-US" sz="1400" dirty="0">
                <a:solidFill>
                  <a:schemeClr val="tx1"/>
                </a:solidFill>
              </a:rPr>
              <a:t>5. Threat Intelligence Sharing:</a:t>
            </a:r>
          </a:p>
          <a:p>
            <a:pPr algn="l">
              <a:buFont typeface="Arial" panose="020B0604020202020204" pitchFamily="34" charset="0"/>
              <a:buChar char="•"/>
            </a:pPr>
            <a:r>
              <a:rPr lang="en-US" sz="1400" dirty="0">
                <a:solidFill>
                  <a:schemeClr val="tx1"/>
                </a:solidFill>
              </a:rPr>
              <a:t>MISP provides threat intelligence to </a:t>
            </a:r>
            <a:r>
              <a:rPr lang="en-US" sz="1400" dirty="0" err="1">
                <a:solidFill>
                  <a:schemeClr val="tx1"/>
                </a:solidFill>
              </a:rPr>
              <a:t>TheHive</a:t>
            </a:r>
            <a:r>
              <a:rPr lang="en-US" sz="1400" dirty="0">
                <a:solidFill>
                  <a:schemeClr val="tx1"/>
                </a:solidFill>
              </a:rPr>
              <a:t> and Cortex.</a:t>
            </a:r>
          </a:p>
          <a:p>
            <a:pPr algn="l">
              <a:buFont typeface="Arial" panose="020B0604020202020204" pitchFamily="34" charset="0"/>
              <a:buChar char="•"/>
            </a:pPr>
            <a:r>
              <a:rPr lang="en-US" sz="1400" dirty="0">
                <a:solidFill>
                  <a:schemeClr val="tx1"/>
                </a:solidFill>
              </a:rPr>
              <a:t>New IOCs discovered during investigations are shared back to MISP, enhancing the overall threat intelligence repository</a:t>
            </a:r>
            <a:endParaRPr lang="en-IN" sz="1400" dirty="0">
              <a:solidFill>
                <a:schemeClr val="tx1"/>
              </a:solidFill>
            </a:endParaRPr>
          </a:p>
        </p:txBody>
      </p:sp>
    </p:spTree>
    <p:extLst>
      <p:ext uri="{BB962C8B-B14F-4D97-AF65-F5344CB8AC3E}">
        <p14:creationId xmlns:p14="http://schemas.microsoft.com/office/powerpoint/2010/main" val="30227044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097C-A6CE-36DA-0831-1DFD0756528B}"/>
              </a:ext>
            </a:extLst>
          </p:cNvPr>
          <p:cNvSpPr>
            <a:spLocks noGrp="1"/>
          </p:cNvSpPr>
          <p:nvPr>
            <p:ph type="title"/>
          </p:nvPr>
        </p:nvSpPr>
        <p:spPr>
          <a:xfrm>
            <a:off x="5601828" y="709683"/>
            <a:ext cx="3581325" cy="812100"/>
          </a:xfrm>
        </p:spPr>
        <p:txBody>
          <a:bodyPr/>
          <a:lstStyle/>
          <a:p>
            <a:r>
              <a:rPr lang="en-IN" sz="2800" dirty="0"/>
              <a:t>MISP config and download the feeds for intelligent </a:t>
            </a:r>
          </a:p>
        </p:txBody>
      </p:sp>
      <p:sp>
        <p:nvSpPr>
          <p:cNvPr id="3" name="Title 2">
            <a:extLst>
              <a:ext uri="{FF2B5EF4-FFF2-40B4-BE49-F238E27FC236}">
                <a16:creationId xmlns:a16="http://schemas.microsoft.com/office/drawing/2014/main" id="{C858D437-3987-0B65-9711-FF49CE6D5631}"/>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D55C264B-0D98-FF5D-7A90-AEEE400518C9}"/>
              </a:ext>
            </a:extLst>
          </p:cNvPr>
          <p:cNvSpPr>
            <a:spLocks noGrp="1"/>
          </p:cNvSpPr>
          <p:nvPr>
            <p:ph type="subTitle" idx="1"/>
          </p:nvPr>
        </p:nvSpPr>
        <p:spPr/>
        <p:txBody>
          <a:bodyPr/>
          <a:lstStyle/>
          <a:p>
            <a:endParaRPr lang="en-IN"/>
          </a:p>
        </p:txBody>
      </p:sp>
      <p:pic>
        <p:nvPicPr>
          <p:cNvPr id="7" name="Picture 6">
            <a:extLst>
              <a:ext uri="{FF2B5EF4-FFF2-40B4-BE49-F238E27FC236}">
                <a16:creationId xmlns:a16="http://schemas.microsoft.com/office/drawing/2014/main" id="{39995113-3EF1-DF73-6CB6-474DCEDB1869}"/>
              </a:ext>
            </a:extLst>
          </p:cNvPr>
          <p:cNvPicPr>
            <a:picLocks noChangeAspect="1"/>
          </p:cNvPicPr>
          <p:nvPr/>
        </p:nvPicPr>
        <p:blipFill>
          <a:blip r:embed="rId2"/>
          <a:stretch>
            <a:fillRect/>
          </a:stretch>
        </p:blipFill>
        <p:spPr>
          <a:xfrm>
            <a:off x="0" y="0"/>
            <a:ext cx="5731510" cy="2445385"/>
          </a:xfrm>
          <a:prstGeom prst="rect">
            <a:avLst/>
          </a:prstGeom>
        </p:spPr>
      </p:pic>
      <p:pic>
        <p:nvPicPr>
          <p:cNvPr id="8" name="Picture 7">
            <a:extLst>
              <a:ext uri="{FF2B5EF4-FFF2-40B4-BE49-F238E27FC236}">
                <a16:creationId xmlns:a16="http://schemas.microsoft.com/office/drawing/2014/main" id="{553123C8-21CA-B47D-9526-B1193B0FB73C}"/>
              </a:ext>
            </a:extLst>
          </p:cNvPr>
          <p:cNvPicPr>
            <a:picLocks noChangeAspect="1"/>
          </p:cNvPicPr>
          <p:nvPr/>
        </p:nvPicPr>
        <p:blipFill>
          <a:blip r:embed="rId3"/>
          <a:stretch>
            <a:fillRect/>
          </a:stretch>
        </p:blipFill>
        <p:spPr>
          <a:xfrm>
            <a:off x="3464820" y="2445385"/>
            <a:ext cx="5731510" cy="2727960"/>
          </a:xfrm>
          <a:prstGeom prst="rect">
            <a:avLst/>
          </a:prstGeom>
        </p:spPr>
      </p:pic>
      <p:sp>
        <p:nvSpPr>
          <p:cNvPr id="5" name="Title 1">
            <a:extLst>
              <a:ext uri="{FF2B5EF4-FFF2-40B4-BE49-F238E27FC236}">
                <a16:creationId xmlns:a16="http://schemas.microsoft.com/office/drawing/2014/main" id="{C5D5535A-5BFA-9763-AF3C-9759CE30FEFA}"/>
              </a:ext>
            </a:extLst>
          </p:cNvPr>
          <p:cNvSpPr txBox="1">
            <a:spLocks/>
          </p:cNvSpPr>
          <p:nvPr/>
        </p:nvSpPr>
        <p:spPr>
          <a:xfrm>
            <a:off x="-116505" y="3530574"/>
            <a:ext cx="3581325" cy="81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ecular One"/>
              <a:buNone/>
              <a:defRPr sz="5000" b="0" i="0" u="none" strike="noStrike" cap="none">
                <a:solidFill>
                  <a:schemeClr val="dk1"/>
                </a:solidFill>
                <a:latin typeface="Secular One"/>
                <a:ea typeface="Secular One"/>
                <a:cs typeface="Secular One"/>
                <a:sym typeface="Secular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IN" sz="2400" dirty="0"/>
              <a:t>MISP and cortex integration via API so share intelligent and IOC</a:t>
            </a:r>
          </a:p>
        </p:txBody>
      </p:sp>
    </p:spTree>
    <p:extLst>
      <p:ext uri="{BB962C8B-B14F-4D97-AF65-F5344CB8AC3E}">
        <p14:creationId xmlns:p14="http://schemas.microsoft.com/office/powerpoint/2010/main" val="484245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7C72A-3EC0-6F96-CEC4-E836D9CDAC79}"/>
              </a:ext>
            </a:extLst>
          </p:cNvPr>
          <p:cNvSpPr>
            <a:spLocks noGrp="1"/>
          </p:cNvSpPr>
          <p:nvPr>
            <p:ph type="title"/>
          </p:nvPr>
        </p:nvSpPr>
        <p:spPr>
          <a:xfrm>
            <a:off x="6111629" y="912119"/>
            <a:ext cx="2858206" cy="812100"/>
          </a:xfrm>
        </p:spPr>
        <p:txBody>
          <a:bodyPr/>
          <a:lstStyle/>
          <a:p>
            <a:r>
              <a:rPr lang="en-IN" sz="1400" dirty="0"/>
              <a:t>MISP is up and run with all the feed and IOC we  can do the API integration for communication </a:t>
            </a:r>
          </a:p>
        </p:txBody>
      </p:sp>
      <p:sp>
        <p:nvSpPr>
          <p:cNvPr id="3" name="Title 2">
            <a:extLst>
              <a:ext uri="{FF2B5EF4-FFF2-40B4-BE49-F238E27FC236}">
                <a16:creationId xmlns:a16="http://schemas.microsoft.com/office/drawing/2014/main" id="{3A36FD26-B3BC-E521-9922-708B15ACB7D5}"/>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4942FF5C-1725-898C-405D-53BE3D8806A0}"/>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3C60782-FF0B-F785-504D-E6A3B473D1A9}"/>
              </a:ext>
            </a:extLst>
          </p:cNvPr>
          <p:cNvPicPr>
            <a:picLocks noChangeAspect="1"/>
          </p:cNvPicPr>
          <p:nvPr/>
        </p:nvPicPr>
        <p:blipFill rotWithShape="1">
          <a:blip r:embed="rId2"/>
          <a:srcRect l="14251"/>
          <a:stretch/>
        </p:blipFill>
        <p:spPr>
          <a:xfrm>
            <a:off x="3363131" y="2571750"/>
            <a:ext cx="6152827" cy="2405578"/>
          </a:xfrm>
          <a:prstGeom prst="rect">
            <a:avLst/>
          </a:prstGeom>
        </p:spPr>
      </p:pic>
      <p:pic>
        <p:nvPicPr>
          <p:cNvPr id="6" name="Picture 5">
            <a:extLst>
              <a:ext uri="{FF2B5EF4-FFF2-40B4-BE49-F238E27FC236}">
                <a16:creationId xmlns:a16="http://schemas.microsoft.com/office/drawing/2014/main" id="{292ADE6E-5D6A-129B-AB68-768168C26624}"/>
              </a:ext>
            </a:extLst>
          </p:cNvPr>
          <p:cNvPicPr>
            <a:picLocks noChangeAspect="1"/>
          </p:cNvPicPr>
          <p:nvPr/>
        </p:nvPicPr>
        <p:blipFill>
          <a:blip r:embed="rId3"/>
          <a:stretch>
            <a:fillRect/>
          </a:stretch>
        </p:blipFill>
        <p:spPr>
          <a:xfrm>
            <a:off x="0" y="-150140"/>
            <a:ext cx="6036590" cy="2621028"/>
          </a:xfrm>
          <a:prstGeom prst="rect">
            <a:avLst/>
          </a:prstGeom>
        </p:spPr>
      </p:pic>
      <p:sp>
        <p:nvSpPr>
          <p:cNvPr id="7" name="Title 1">
            <a:extLst>
              <a:ext uri="{FF2B5EF4-FFF2-40B4-BE49-F238E27FC236}">
                <a16:creationId xmlns:a16="http://schemas.microsoft.com/office/drawing/2014/main" id="{7EED5A26-DCFD-FCE8-6EDE-B5F85DAA412A}"/>
              </a:ext>
            </a:extLst>
          </p:cNvPr>
          <p:cNvSpPr txBox="1">
            <a:spLocks/>
          </p:cNvSpPr>
          <p:nvPr/>
        </p:nvSpPr>
        <p:spPr>
          <a:xfrm>
            <a:off x="-121885" y="3585168"/>
            <a:ext cx="3458430" cy="81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ecular One"/>
              <a:buNone/>
              <a:defRPr sz="5000" b="0" i="0" u="none" strike="noStrike" cap="none">
                <a:solidFill>
                  <a:schemeClr val="dk1"/>
                </a:solidFill>
                <a:latin typeface="Secular One"/>
                <a:ea typeface="Secular One"/>
                <a:cs typeface="Secular One"/>
                <a:sym typeface="Secular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IN" sz="1400" dirty="0"/>
              <a:t>MISP is up and run with all the feed and IOC we  can do the API with cortex and Wazuh for directly create a alert on Wazuh dashboard integration for communication </a:t>
            </a:r>
          </a:p>
        </p:txBody>
      </p:sp>
    </p:spTree>
    <p:extLst>
      <p:ext uri="{BB962C8B-B14F-4D97-AF65-F5344CB8AC3E}">
        <p14:creationId xmlns:p14="http://schemas.microsoft.com/office/powerpoint/2010/main" val="9061429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4B146-439C-AAD0-CB13-9A8DC95E0788}"/>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69A78893-BD01-5AE2-CB7D-0B46170E172E}"/>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F094CF4E-18F9-9EFF-2D69-D45F4BD00175}"/>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279899C0-1E24-E683-9D93-071B30B6525E}"/>
              </a:ext>
            </a:extLst>
          </p:cNvPr>
          <p:cNvPicPr>
            <a:picLocks noChangeAspect="1"/>
          </p:cNvPicPr>
          <p:nvPr/>
        </p:nvPicPr>
        <p:blipFill>
          <a:blip r:embed="rId2"/>
          <a:stretch>
            <a:fillRect/>
          </a:stretch>
        </p:blipFill>
        <p:spPr>
          <a:xfrm>
            <a:off x="-18579" y="0"/>
            <a:ext cx="5731510" cy="3277870"/>
          </a:xfrm>
          <a:prstGeom prst="rect">
            <a:avLst/>
          </a:prstGeom>
        </p:spPr>
      </p:pic>
      <p:pic>
        <p:nvPicPr>
          <p:cNvPr id="6" name="Picture 5">
            <a:extLst>
              <a:ext uri="{FF2B5EF4-FFF2-40B4-BE49-F238E27FC236}">
                <a16:creationId xmlns:a16="http://schemas.microsoft.com/office/drawing/2014/main" id="{3D52376E-C397-3593-287D-E3BFFC1D44AB}"/>
              </a:ext>
            </a:extLst>
          </p:cNvPr>
          <p:cNvPicPr>
            <a:picLocks noChangeAspect="1"/>
          </p:cNvPicPr>
          <p:nvPr/>
        </p:nvPicPr>
        <p:blipFill>
          <a:blip r:embed="rId3"/>
          <a:stretch>
            <a:fillRect/>
          </a:stretch>
        </p:blipFill>
        <p:spPr>
          <a:xfrm>
            <a:off x="4329173" y="2977713"/>
            <a:ext cx="5325110" cy="2409825"/>
          </a:xfrm>
          <a:prstGeom prst="rect">
            <a:avLst/>
          </a:prstGeom>
        </p:spPr>
      </p:pic>
      <p:sp>
        <p:nvSpPr>
          <p:cNvPr id="7" name="Title 2">
            <a:extLst>
              <a:ext uri="{FF2B5EF4-FFF2-40B4-BE49-F238E27FC236}">
                <a16:creationId xmlns:a16="http://schemas.microsoft.com/office/drawing/2014/main" id="{9E1BECB0-C9E1-442F-56C0-C480F8A37796}"/>
              </a:ext>
            </a:extLst>
          </p:cNvPr>
          <p:cNvSpPr txBox="1">
            <a:spLocks/>
          </p:cNvSpPr>
          <p:nvPr/>
        </p:nvSpPr>
        <p:spPr>
          <a:xfrm>
            <a:off x="25508" y="3329940"/>
            <a:ext cx="4226452" cy="14776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Secular One"/>
              <a:buNone/>
              <a:defRPr sz="6000" b="0" i="0" u="none" strike="noStrike" cap="none">
                <a:solidFill>
                  <a:schemeClr val="dk1"/>
                </a:solidFill>
                <a:latin typeface="Secular One"/>
                <a:ea typeface="Secular One"/>
                <a:cs typeface="Secular One"/>
                <a:sym typeface="Secular One"/>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r>
              <a:rPr lang="en-IN" sz="1200" dirty="0"/>
              <a:t>For testing out the integration work successfully we can just pick 2 malicious domain (windooruae.com, </a:t>
            </a:r>
            <a:r>
              <a:rPr lang="en-IN" sz="1200" dirty="0" err="1"/>
              <a:t>vyae.top</a:t>
            </a:r>
            <a:r>
              <a:rPr lang="en-IN" sz="1200" dirty="0"/>
              <a:t>)from the MISP and test the Wazuh and MISP API integration </a:t>
            </a:r>
          </a:p>
        </p:txBody>
      </p:sp>
    </p:spTree>
    <p:extLst>
      <p:ext uri="{BB962C8B-B14F-4D97-AF65-F5344CB8AC3E}">
        <p14:creationId xmlns:p14="http://schemas.microsoft.com/office/powerpoint/2010/main" val="675678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AB464-21D4-5630-C8A3-71ADBC90C36F}"/>
              </a:ext>
            </a:extLst>
          </p:cNvPr>
          <p:cNvSpPr>
            <a:spLocks noGrp="1"/>
          </p:cNvSpPr>
          <p:nvPr>
            <p:ph type="title"/>
          </p:nvPr>
        </p:nvSpPr>
        <p:spPr>
          <a:xfrm>
            <a:off x="5467222" y="844977"/>
            <a:ext cx="3144027" cy="812100"/>
          </a:xfrm>
        </p:spPr>
        <p:txBody>
          <a:bodyPr/>
          <a:lstStyle/>
          <a:p>
            <a:r>
              <a:rPr lang="en-IN" sz="1800" dirty="0"/>
              <a:t>We successfully </a:t>
            </a:r>
            <a:r>
              <a:rPr lang="en-IN" sz="1800" dirty="0" err="1"/>
              <a:t>recived</a:t>
            </a:r>
            <a:r>
              <a:rPr lang="en-IN" sz="1800" dirty="0"/>
              <a:t> the details log in the Wazuh directly </a:t>
            </a:r>
          </a:p>
        </p:txBody>
      </p:sp>
      <p:sp>
        <p:nvSpPr>
          <p:cNvPr id="3" name="Title 2">
            <a:extLst>
              <a:ext uri="{FF2B5EF4-FFF2-40B4-BE49-F238E27FC236}">
                <a16:creationId xmlns:a16="http://schemas.microsoft.com/office/drawing/2014/main" id="{7CCE3290-5E58-DF06-5120-34E9A76165EA}"/>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21E48584-7ACB-E3BE-FEBB-8F6AA3303570}"/>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6223152-F34A-E816-6CA1-68DEEA623B94}"/>
              </a:ext>
            </a:extLst>
          </p:cNvPr>
          <p:cNvPicPr>
            <a:picLocks noChangeAspect="1"/>
          </p:cNvPicPr>
          <p:nvPr/>
        </p:nvPicPr>
        <p:blipFill>
          <a:blip r:embed="rId2"/>
          <a:stretch>
            <a:fillRect/>
          </a:stretch>
        </p:blipFill>
        <p:spPr>
          <a:xfrm>
            <a:off x="2843940" y="3831590"/>
            <a:ext cx="6456543" cy="1311910"/>
          </a:xfrm>
          <a:prstGeom prst="rect">
            <a:avLst/>
          </a:prstGeom>
        </p:spPr>
      </p:pic>
      <p:pic>
        <p:nvPicPr>
          <p:cNvPr id="6" name="Picture 5">
            <a:extLst>
              <a:ext uri="{FF2B5EF4-FFF2-40B4-BE49-F238E27FC236}">
                <a16:creationId xmlns:a16="http://schemas.microsoft.com/office/drawing/2014/main" id="{A684F526-99B3-760B-CA29-B1A324621109}"/>
              </a:ext>
            </a:extLst>
          </p:cNvPr>
          <p:cNvPicPr>
            <a:picLocks noChangeAspect="1"/>
          </p:cNvPicPr>
          <p:nvPr/>
        </p:nvPicPr>
        <p:blipFill>
          <a:blip r:embed="rId3"/>
          <a:stretch>
            <a:fillRect/>
          </a:stretch>
        </p:blipFill>
        <p:spPr>
          <a:xfrm>
            <a:off x="-21814" y="0"/>
            <a:ext cx="5731510" cy="3831590"/>
          </a:xfrm>
          <a:prstGeom prst="rect">
            <a:avLst/>
          </a:prstGeom>
        </p:spPr>
      </p:pic>
    </p:spTree>
    <p:extLst>
      <p:ext uri="{BB962C8B-B14F-4D97-AF65-F5344CB8AC3E}">
        <p14:creationId xmlns:p14="http://schemas.microsoft.com/office/powerpoint/2010/main" val="19050225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4C01E-292E-4390-1EAC-0374848DC322}"/>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73C44F43-5AE1-1D26-575E-FA2A9655FE0C}"/>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540C0B35-2771-F254-FDCD-613FE805F31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1728586-0697-FB38-6F35-438DAA1B805F}"/>
              </a:ext>
            </a:extLst>
          </p:cNvPr>
          <p:cNvPicPr>
            <a:picLocks noChangeAspect="1"/>
          </p:cNvPicPr>
          <p:nvPr/>
        </p:nvPicPr>
        <p:blipFill>
          <a:blip r:embed="rId2"/>
          <a:stretch>
            <a:fillRect/>
          </a:stretch>
        </p:blipFill>
        <p:spPr>
          <a:xfrm>
            <a:off x="2484120" y="1996745"/>
            <a:ext cx="6712210" cy="3027410"/>
          </a:xfrm>
          <a:prstGeom prst="rect">
            <a:avLst/>
          </a:prstGeom>
        </p:spPr>
      </p:pic>
      <p:pic>
        <p:nvPicPr>
          <p:cNvPr id="6" name="Picture 5">
            <a:extLst>
              <a:ext uri="{FF2B5EF4-FFF2-40B4-BE49-F238E27FC236}">
                <a16:creationId xmlns:a16="http://schemas.microsoft.com/office/drawing/2014/main" id="{430E7AFC-8E77-74E1-1122-EC6AAD62EE75}"/>
              </a:ext>
            </a:extLst>
          </p:cNvPr>
          <p:cNvPicPr>
            <a:picLocks noChangeAspect="1"/>
          </p:cNvPicPr>
          <p:nvPr/>
        </p:nvPicPr>
        <p:blipFill>
          <a:blip r:embed="rId3"/>
          <a:stretch>
            <a:fillRect/>
          </a:stretch>
        </p:blipFill>
        <p:spPr>
          <a:xfrm>
            <a:off x="0" y="-85684"/>
            <a:ext cx="6385560" cy="2588607"/>
          </a:xfrm>
          <a:prstGeom prst="rect">
            <a:avLst/>
          </a:prstGeom>
        </p:spPr>
      </p:pic>
    </p:spTree>
    <p:extLst>
      <p:ext uri="{BB962C8B-B14F-4D97-AF65-F5344CB8AC3E}">
        <p14:creationId xmlns:p14="http://schemas.microsoft.com/office/powerpoint/2010/main" val="3471920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03253E-0B6E-90B1-BCC8-4B7849567DE0}"/>
              </a:ext>
            </a:extLst>
          </p:cNvPr>
          <p:cNvPicPr>
            <a:picLocks noChangeAspect="1"/>
          </p:cNvPicPr>
          <p:nvPr/>
        </p:nvPicPr>
        <p:blipFill>
          <a:blip r:embed="rId2"/>
          <a:stretch>
            <a:fillRect/>
          </a:stretch>
        </p:blipFill>
        <p:spPr>
          <a:xfrm>
            <a:off x="764202" y="2571750"/>
            <a:ext cx="7615595" cy="2460345"/>
          </a:xfrm>
          <a:prstGeom prst="rect">
            <a:avLst/>
          </a:prstGeom>
        </p:spPr>
      </p:pic>
      <p:sp>
        <p:nvSpPr>
          <p:cNvPr id="8" name="TextBox 7">
            <a:extLst>
              <a:ext uri="{FF2B5EF4-FFF2-40B4-BE49-F238E27FC236}">
                <a16:creationId xmlns:a16="http://schemas.microsoft.com/office/drawing/2014/main" id="{E82EC3F3-2B7E-2EF2-22B2-59D1BB052586}"/>
              </a:ext>
            </a:extLst>
          </p:cNvPr>
          <p:cNvSpPr txBox="1"/>
          <p:nvPr/>
        </p:nvSpPr>
        <p:spPr>
          <a:xfrm>
            <a:off x="52886" y="-45720"/>
            <a:ext cx="8870134" cy="2893100"/>
          </a:xfrm>
          <a:prstGeom prst="rect">
            <a:avLst/>
          </a:prstGeom>
          <a:noFill/>
        </p:spPr>
        <p:txBody>
          <a:bodyPr wrap="square" rtlCol="0">
            <a:spAutoFit/>
          </a:bodyPr>
          <a:lstStyle/>
          <a:p>
            <a:r>
              <a:rPr lang="en-US" sz="1200" dirty="0"/>
              <a:t>For effective case management, we utilize </a:t>
            </a:r>
            <a:r>
              <a:rPr lang="en-US" sz="1200" dirty="0" err="1"/>
              <a:t>TheHive</a:t>
            </a:r>
            <a:r>
              <a:rPr lang="en-US" sz="1200" dirty="0"/>
              <a:t> as our central platform. By integrating Wazuh with </a:t>
            </a:r>
            <a:r>
              <a:rPr lang="en-US" sz="1200" dirty="0" err="1"/>
              <a:t>TheHive</a:t>
            </a:r>
            <a:r>
              <a:rPr lang="en-US" sz="1200" dirty="0"/>
              <a:t> via API, we can streamline the alert management process significantly. Here’s how it works:</a:t>
            </a:r>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b="1" dirty="0"/>
              <a:t>API Integration</a:t>
            </a:r>
            <a:r>
              <a:rPr lang="en-US" sz="1200" dirty="0"/>
              <a:t>: We set up an API integration between Wazuh and </a:t>
            </a:r>
            <a:r>
              <a:rPr lang="en-US" sz="1200" dirty="0" err="1"/>
              <a:t>TheHive</a:t>
            </a:r>
            <a:r>
              <a:rPr lang="en-US" sz="1200" dirty="0"/>
              <a:t>. This allows Wazuh to send alerts directly to </a:t>
            </a:r>
            <a:r>
              <a:rPr lang="en-US" sz="1200" dirty="0" err="1"/>
              <a:t>TheHive</a:t>
            </a:r>
            <a:r>
              <a:rPr lang="en-US" sz="1200" dirty="0"/>
              <a:t> in real-time.</a:t>
            </a:r>
          </a:p>
          <a:p>
            <a:pPr marL="285750" indent="-285750">
              <a:buFont typeface="Wingdings" panose="05000000000000000000" pitchFamily="2" charset="2"/>
              <a:buChar char="Ø"/>
            </a:pPr>
            <a:r>
              <a:rPr lang="en-US" sz="1200" b="1" dirty="0"/>
              <a:t>Automated Alert Creation:</a:t>
            </a:r>
            <a:r>
              <a:rPr lang="en-US" sz="1200" dirty="0"/>
              <a:t> We developed a bot within </a:t>
            </a:r>
            <a:r>
              <a:rPr lang="en-US" sz="1200" dirty="0" err="1"/>
              <a:t>TheHive</a:t>
            </a:r>
            <a:r>
              <a:rPr lang="en-US" sz="1200" dirty="0"/>
              <a:t> that automatically processes these incoming alerts from Wazuh. Each alert generated by Wazuh is immediately transmitted to </a:t>
            </a:r>
            <a:r>
              <a:rPr lang="en-US" sz="1200" dirty="0" err="1"/>
              <a:t>TheHive</a:t>
            </a:r>
            <a:r>
              <a:rPr lang="en-US" sz="1200" dirty="0"/>
              <a:t> via the API.</a:t>
            </a:r>
          </a:p>
          <a:p>
            <a:pPr marL="285750" indent="-285750">
              <a:buFont typeface="Wingdings" panose="05000000000000000000" pitchFamily="2" charset="2"/>
              <a:buChar char="Ø"/>
            </a:pPr>
            <a:r>
              <a:rPr lang="en-US" sz="1200" b="1" dirty="0"/>
              <a:t>Alert Management</a:t>
            </a:r>
            <a:r>
              <a:rPr lang="en-US" sz="1200" dirty="0"/>
              <a:t>: </a:t>
            </a:r>
            <a:r>
              <a:rPr lang="en-US" sz="1200" dirty="0" err="1"/>
              <a:t>TheHive</a:t>
            </a:r>
            <a:r>
              <a:rPr lang="en-US" sz="1200" dirty="0"/>
              <a:t> bot takes these incoming alerts and creates corresponding alert records in </a:t>
            </a:r>
            <a:r>
              <a:rPr lang="en-US" sz="1200" dirty="0" err="1"/>
              <a:t>TheHive</a:t>
            </a:r>
            <a:r>
              <a:rPr lang="en-US" sz="1200" dirty="0"/>
              <a:t>. This ensures that all security incidents detected by Wazuh are logged and managed in </a:t>
            </a:r>
            <a:r>
              <a:rPr lang="en-US" sz="1200" dirty="0" err="1"/>
              <a:t>TheHive</a:t>
            </a:r>
            <a:r>
              <a:rPr lang="en-US" sz="1200" dirty="0"/>
              <a:t> without any manual intervention.</a:t>
            </a:r>
          </a:p>
          <a:p>
            <a:pPr marL="285750" indent="-285750">
              <a:buFont typeface="Wingdings" panose="05000000000000000000" pitchFamily="2" charset="2"/>
              <a:buChar char="Ø"/>
            </a:pPr>
            <a:r>
              <a:rPr lang="en-US" sz="1200" b="1" dirty="0"/>
              <a:t>Immediate Response by L1 Analysts:</a:t>
            </a:r>
            <a:r>
              <a:rPr lang="en-US" sz="1200" dirty="0"/>
              <a:t> With this integration, Level 1 (L1) security analysts can start working on new alerts as soon as they are created in </a:t>
            </a:r>
            <a:r>
              <a:rPr lang="en-US" sz="1200" dirty="0" err="1"/>
              <a:t>TheHive</a:t>
            </a:r>
            <a:r>
              <a:rPr lang="en-US" sz="1200" dirty="0"/>
              <a:t>. This real-time alert creation allows for faster incident response and improves the overall efficiency of our security operations.</a:t>
            </a:r>
            <a:br>
              <a:rPr lang="en-US" sz="1200" dirty="0"/>
            </a:br>
            <a:r>
              <a:rPr lang="en-US" sz="1200" dirty="0"/>
              <a:t>This automated workflow not only enhances our case management capabilities but also ensures that our security team can focus on investigating and mitigating threats promptly.</a:t>
            </a:r>
            <a:br>
              <a:rPr lang="en-US" sz="1200" dirty="0"/>
            </a:br>
            <a:endParaRPr lang="en-IN" sz="1200" dirty="0"/>
          </a:p>
        </p:txBody>
      </p:sp>
    </p:spTree>
    <p:extLst>
      <p:ext uri="{BB962C8B-B14F-4D97-AF65-F5344CB8AC3E}">
        <p14:creationId xmlns:p14="http://schemas.microsoft.com/office/powerpoint/2010/main" val="39968892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D3C6-FBDC-1E01-B4B5-B366EDC422BB}"/>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E9CD01B8-B4AB-2B10-5B51-70D11B7880CA}"/>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7D4083E0-4FB5-4FF3-93CD-A30ECCC77E30}"/>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0B0AFD2-8170-5C57-4528-91E5C60BC79B}"/>
              </a:ext>
            </a:extLst>
          </p:cNvPr>
          <p:cNvPicPr>
            <a:picLocks noChangeAspect="1"/>
          </p:cNvPicPr>
          <p:nvPr/>
        </p:nvPicPr>
        <p:blipFill>
          <a:blip r:embed="rId2"/>
          <a:stretch>
            <a:fillRect/>
          </a:stretch>
        </p:blipFill>
        <p:spPr>
          <a:xfrm>
            <a:off x="3464820" y="2571750"/>
            <a:ext cx="5731510" cy="2588260"/>
          </a:xfrm>
          <a:prstGeom prst="rect">
            <a:avLst/>
          </a:prstGeom>
        </p:spPr>
      </p:pic>
      <p:pic>
        <p:nvPicPr>
          <p:cNvPr id="6" name="Picture 5">
            <a:extLst>
              <a:ext uri="{FF2B5EF4-FFF2-40B4-BE49-F238E27FC236}">
                <a16:creationId xmlns:a16="http://schemas.microsoft.com/office/drawing/2014/main" id="{344E5898-01ED-3328-E2C2-B42716C21236}"/>
              </a:ext>
            </a:extLst>
          </p:cNvPr>
          <p:cNvPicPr>
            <a:picLocks noChangeAspect="1"/>
          </p:cNvPicPr>
          <p:nvPr/>
        </p:nvPicPr>
        <p:blipFill>
          <a:blip r:embed="rId3"/>
          <a:stretch>
            <a:fillRect/>
          </a:stretch>
        </p:blipFill>
        <p:spPr>
          <a:xfrm>
            <a:off x="0" y="-73660"/>
            <a:ext cx="5731510" cy="2645410"/>
          </a:xfrm>
          <a:prstGeom prst="rect">
            <a:avLst/>
          </a:prstGeom>
        </p:spPr>
      </p:pic>
    </p:spTree>
    <p:extLst>
      <p:ext uri="{BB962C8B-B14F-4D97-AF65-F5344CB8AC3E}">
        <p14:creationId xmlns:p14="http://schemas.microsoft.com/office/powerpoint/2010/main" val="14582788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7B065-E688-DA19-4D3D-2B6CBD79D895}"/>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C9F210EF-CC7E-667B-8F0C-87E82DA35508}"/>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FC52595D-9E51-8B7B-A05B-ABEA641C1636}"/>
              </a:ext>
            </a:extLst>
          </p:cNvPr>
          <p:cNvSpPr>
            <a:spLocks noGrp="1"/>
          </p:cNvSpPr>
          <p:nvPr>
            <p:ph type="subTitle" idx="1"/>
          </p:nvPr>
        </p:nvSpPr>
        <p:spPr/>
        <p:txBody>
          <a:bodyPr/>
          <a:lstStyle/>
          <a:p>
            <a:endParaRPr lang="en-IN"/>
          </a:p>
        </p:txBody>
      </p:sp>
      <p:sp>
        <p:nvSpPr>
          <p:cNvPr id="6" name="TextBox 5">
            <a:extLst>
              <a:ext uri="{FF2B5EF4-FFF2-40B4-BE49-F238E27FC236}">
                <a16:creationId xmlns:a16="http://schemas.microsoft.com/office/drawing/2014/main" id="{E0CBDD16-A736-7FF5-9800-3D86ED5AE752}"/>
              </a:ext>
            </a:extLst>
          </p:cNvPr>
          <p:cNvSpPr txBox="1"/>
          <p:nvPr/>
        </p:nvSpPr>
        <p:spPr>
          <a:xfrm>
            <a:off x="523808" y="568710"/>
            <a:ext cx="7899117" cy="3539430"/>
          </a:xfrm>
          <a:prstGeom prst="rect">
            <a:avLst/>
          </a:prstGeom>
          <a:noFill/>
        </p:spPr>
        <p:txBody>
          <a:bodyPr wrap="square" rtlCol="0">
            <a:spAutoFit/>
          </a:bodyPr>
          <a:lstStyle/>
          <a:p>
            <a:pPr marL="285750" indent="-285750">
              <a:buFont typeface="Wingdings" panose="05000000000000000000" pitchFamily="2" charset="2"/>
              <a:buChar char="Ø"/>
            </a:pPr>
            <a:r>
              <a:rPr lang="en-US" b="1" dirty="0"/>
              <a:t>Alert Creation:</a:t>
            </a:r>
            <a:r>
              <a:rPr lang="en-US" dirty="0"/>
              <a:t> Alerts generated by Wazuh are automatically sent to </a:t>
            </a:r>
            <a:r>
              <a:rPr lang="en-US" dirty="0" err="1"/>
              <a:t>TheHive</a:t>
            </a:r>
            <a:r>
              <a:rPr lang="en-US" dirty="0"/>
              <a:t> via API integration. </a:t>
            </a:r>
            <a:r>
              <a:rPr lang="en-US" dirty="0" err="1"/>
              <a:t>TheHive</a:t>
            </a:r>
            <a:r>
              <a:rPr lang="en-US" dirty="0"/>
              <a:t> then creates corresponding alert records, allowing L1 analysts to begin their investigations immediately.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IOC Analysis and Decision-Making</a:t>
            </a:r>
            <a:r>
              <a:rPr lang="en-US" dirty="0"/>
              <a:t>: Initially, L1 analysts might spend considerable time conducting Google searches to gather information on Indicators of Compromise (IOCs) to determine whether an alert is a True Positive (TP) or False Positive (FP). This manual process is time-consuming and can delay incident response.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Enhanced Integration</a:t>
            </a:r>
            <a:r>
              <a:rPr lang="en-US" dirty="0"/>
              <a:t>: To streamline this process, we have integrated </a:t>
            </a:r>
            <a:r>
              <a:rPr lang="en-US" dirty="0" err="1"/>
              <a:t>TheHive</a:t>
            </a:r>
            <a:r>
              <a:rPr lang="en-US" dirty="0"/>
              <a:t> with Cortex and MISP. This setup allows L1 analysts to quickly and accurately retrieve IOC information by running observables within </a:t>
            </a:r>
            <a:r>
              <a:rPr lang="en-US" dirty="0" err="1"/>
              <a:t>TheHive</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Automated and Accurate Information Retrieval</a:t>
            </a:r>
            <a:r>
              <a:rPr lang="en-US" dirty="0"/>
              <a:t>: By leveraging Cortex’s automated analysis capabilities and MISP’s threat intelligence data, L1 analysts can obtain comprehensive IOC information within seconds. This automation ensures accurate and timely decision-making.</a:t>
            </a:r>
            <a:endParaRPr lang="en-IN" dirty="0"/>
          </a:p>
        </p:txBody>
      </p:sp>
    </p:spTree>
    <p:extLst>
      <p:ext uri="{BB962C8B-B14F-4D97-AF65-F5344CB8AC3E}">
        <p14:creationId xmlns:p14="http://schemas.microsoft.com/office/powerpoint/2010/main" val="2086613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7" name="Google Shape;1217;p35"/>
          <p:cNvSpPr txBox="1">
            <a:spLocks noGrp="1"/>
          </p:cNvSpPr>
          <p:nvPr>
            <p:ph type="title"/>
          </p:nvPr>
        </p:nvSpPr>
        <p:spPr>
          <a:xfrm>
            <a:off x="119838" y="-71377"/>
            <a:ext cx="4458900" cy="13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800" dirty="0"/>
              <a:t>Flow Chart</a:t>
            </a:r>
            <a:r>
              <a:rPr lang="en" sz="4800" dirty="0"/>
              <a:t>!</a:t>
            </a:r>
            <a:endParaRPr sz="4800" dirty="0"/>
          </a:p>
        </p:txBody>
      </p:sp>
      <p:pic>
        <p:nvPicPr>
          <p:cNvPr id="1244" name="Google Shape;1244;p35"/>
          <p:cNvPicPr preferRelativeResize="0"/>
          <p:nvPr/>
        </p:nvPicPr>
        <p:blipFill rotWithShape="1">
          <a:blip r:embed="rId3">
            <a:alphaModFix/>
          </a:blip>
          <a:srcRect l="28959" t="12546" r="12546" b="12546"/>
          <a:stretch/>
        </p:blipFill>
        <p:spPr>
          <a:xfrm rot="-1434151">
            <a:off x="4935049" y="3324801"/>
            <a:ext cx="726651" cy="596546"/>
          </a:xfrm>
          <a:prstGeom prst="rect">
            <a:avLst/>
          </a:prstGeom>
          <a:noFill/>
          <a:ln>
            <a:noFill/>
          </a:ln>
        </p:spPr>
      </p:pic>
      <p:grpSp>
        <p:nvGrpSpPr>
          <p:cNvPr id="1247" name="Google Shape;1247;p35"/>
          <p:cNvGrpSpPr/>
          <p:nvPr/>
        </p:nvGrpSpPr>
        <p:grpSpPr>
          <a:xfrm>
            <a:off x="3832760" y="731089"/>
            <a:ext cx="745978" cy="516368"/>
            <a:chOff x="923424" y="1580182"/>
            <a:chExt cx="1171264" cy="810752"/>
          </a:xfrm>
        </p:grpSpPr>
        <p:sp>
          <p:nvSpPr>
            <p:cNvPr id="1248" name="Google Shape;1248;p35"/>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2BC9654-C16D-08ED-B3F5-3BBD25BEF65F}"/>
              </a:ext>
            </a:extLst>
          </p:cNvPr>
          <p:cNvPicPr>
            <a:picLocks noChangeAspect="1"/>
          </p:cNvPicPr>
          <p:nvPr/>
        </p:nvPicPr>
        <p:blipFill rotWithShape="1">
          <a:blip r:embed="rId4">
            <a:extLst>
              <a:ext uri="{28A0092B-C50C-407E-A947-70E740481C1C}">
                <a14:useLocalDpi xmlns:a14="http://schemas.microsoft.com/office/drawing/2010/main" val="0"/>
              </a:ext>
            </a:extLst>
          </a:blip>
          <a:srcRect l="1462" t="6649" r="4255" b="17686"/>
          <a:stretch/>
        </p:blipFill>
        <p:spPr bwMode="auto">
          <a:xfrm>
            <a:off x="1345582" y="992041"/>
            <a:ext cx="6613094" cy="3973042"/>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777621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7DCB53-2586-45A4-CCAC-756F6297A5C3}"/>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BC2E3B9A-F79F-2FD3-74E1-79D26200590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2C058719-7A6D-24D1-AB7D-1E8C80D58A24}"/>
              </a:ext>
            </a:extLst>
          </p:cNvPr>
          <p:cNvPicPr>
            <a:picLocks noChangeAspect="1"/>
          </p:cNvPicPr>
          <p:nvPr/>
        </p:nvPicPr>
        <p:blipFill>
          <a:blip r:embed="rId2"/>
          <a:stretch>
            <a:fillRect/>
          </a:stretch>
        </p:blipFill>
        <p:spPr>
          <a:xfrm>
            <a:off x="0" y="86889"/>
            <a:ext cx="6493168" cy="2050247"/>
          </a:xfrm>
          <a:prstGeom prst="rect">
            <a:avLst/>
          </a:prstGeom>
        </p:spPr>
      </p:pic>
      <p:pic>
        <p:nvPicPr>
          <p:cNvPr id="6" name="Picture 5">
            <a:extLst>
              <a:ext uri="{FF2B5EF4-FFF2-40B4-BE49-F238E27FC236}">
                <a16:creationId xmlns:a16="http://schemas.microsoft.com/office/drawing/2014/main" id="{5FD5A300-F55F-AE79-55A8-8E56D9DB18AE}"/>
              </a:ext>
            </a:extLst>
          </p:cNvPr>
          <p:cNvPicPr>
            <a:picLocks noChangeAspect="1"/>
          </p:cNvPicPr>
          <p:nvPr/>
        </p:nvPicPr>
        <p:blipFill>
          <a:blip r:embed="rId3"/>
          <a:stretch>
            <a:fillRect/>
          </a:stretch>
        </p:blipFill>
        <p:spPr>
          <a:xfrm>
            <a:off x="2421973" y="2571751"/>
            <a:ext cx="6698157" cy="2555036"/>
          </a:xfrm>
          <a:prstGeom prst="rect">
            <a:avLst/>
          </a:prstGeom>
        </p:spPr>
      </p:pic>
      <p:sp>
        <p:nvSpPr>
          <p:cNvPr id="8" name="Title 7">
            <a:extLst>
              <a:ext uri="{FF2B5EF4-FFF2-40B4-BE49-F238E27FC236}">
                <a16:creationId xmlns:a16="http://schemas.microsoft.com/office/drawing/2014/main" id="{223E9F6F-3CCA-8ACE-28E1-69711102B3EE}"/>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5456928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8FC5-B420-A4F7-DCB4-886C485DEDBA}"/>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51CE09C5-9FF8-24F4-30D2-5DAABDAFBD54}"/>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594AF84A-3859-0CF1-797A-05283081D0F3}"/>
              </a:ext>
            </a:extLst>
          </p:cNvPr>
          <p:cNvSpPr>
            <a:spLocks noGrp="1"/>
          </p:cNvSpPr>
          <p:nvPr>
            <p:ph type="subTitle" idx="1"/>
          </p:nvPr>
        </p:nvSpPr>
        <p:spPr/>
        <p:txBody>
          <a:bodyPr/>
          <a:lstStyle/>
          <a:p>
            <a:endParaRPr lang="en-IN"/>
          </a:p>
        </p:txBody>
      </p:sp>
      <p:sp>
        <p:nvSpPr>
          <p:cNvPr id="5" name="TextBox 4">
            <a:extLst>
              <a:ext uri="{FF2B5EF4-FFF2-40B4-BE49-F238E27FC236}">
                <a16:creationId xmlns:a16="http://schemas.microsoft.com/office/drawing/2014/main" id="{3A5C7C7B-5029-942C-6585-A207D3C45E22}"/>
              </a:ext>
            </a:extLst>
          </p:cNvPr>
          <p:cNvSpPr txBox="1"/>
          <p:nvPr/>
        </p:nvSpPr>
        <p:spPr>
          <a:xfrm>
            <a:off x="661181" y="525492"/>
            <a:ext cx="7609344" cy="3754874"/>
          </a:xfrm>
          <a:prstGeom prst="rect">
            <a:avLst/>
          </a:prstGeom>
          <a:noFill/>
        </p:spPr>
        <p:txBody>
          <a:bodyPr wrap="square" rtlCol="0">
            <a:spAutoFit/>
          </a:bodyPr>
          <a:lstStyle/>
          <a:p>
            <a:pPr marL="285750" indent="-285750">
              <a:buFont typeface="Wingdings" panose="05000000000000000000" pitchFamily="2" charset="2"/>
              <a:buChar char="ü"/>
            </a:pPr>
            <a:r>
              <a:rPr lang="en-US" b="1" dirty="0"/>
              <a:t>Streamlined IOC Analysis</a:t>
            </a:r>
            <a:r>
              <a:rPr lang="en-US" dirty="0"/>
              <a:t>: To expedite the determination of True Positives (TP) and False Positives (FP), we have integrated </a:t>
            </a:r>
            <a:r>
              <a:rPr lang="en-US" dirty="0" err="1"/>
              <a:t>TheHive</a:t>
            </a:r>
            <a:r>
              <a:rPr lang="en-US" dirty="0"/>
              <a:t> with Cortex and MISP. This allows L1 analysts to run observables within </a:t>
            </a:r>
            <a:r>
              <a:rPr lang="en-US" dirty="0" err="1"/>
              <a:t>TheHive</a:t>
            </a:r>
            <a:r>
              <a:rPr lang="en-US" dirty="0"/>
              <a:t>, quickly retrieving accurate IOC information.</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b="1" dirty="0"/>
              <a:t>Event ID Integration</a:t>
            </a:r>
            <a:r>
              <a:rPr lang="en-US" dirty="0"/>
              <a:t>: Within </a:t>
            </a:r>
            <a:r>
              <a:rPr lang="en-US" dirty="0" err="1"/>
              <a:t>TheHive</a:t>
            </a:r>
            <a:r>
              <a:rPr lang="en-US" dirty="0"/>
              <a:t>, analysts can find specific event IDs, such as i1517. By clicking on this event ID, they are seamlessly redirected to the corresponding MISP event (e.g., MISP event 1517). This direct link provides immediate access to detailed threat intelligence.</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b="1" dirty="0"/>
              <a:t>Accurate and Timely Information:</a:t>
            </a:r>
            <a:r>
              <a:rPr lang="en-US" dirty="0"/>
              <a:t> The integration with MISP ensures that analysts have access to precise and up-to-date information at the right time, facilitating more informed decision-making.</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b="1" dirty="0"/>
              <a:t>Improved SOC Efficiency:</a:t>
            </a:r>
            <a:r>
              <a:rPr lang="en-US" dirty="0"/>
              <a:t> This integration enhances the efficiency of our Security Operations Center (SOC). L1 analysts can quickly verify alerts and access comprehensive threat intelligence, reducing the time required to resolve incidents and improving overall security management.</a:t>
            </a:r>
            <a:endParaRPr lang="en-IN" dirty="0"/>
          </a:p>
        </p:txBody>
      </p:sp>
    </p:spTree>
    <p:extLst>
      <p:ext uri="{BB962C8B-B14F-4D97-AF65-F5344CB8AC3E}">
        <p14:creationId xmlns:p14="http://schemas.microsoft.com/office/powerpoint/2010/main" val="31928294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C801-1E1C-A933-E6A1-393D578E7C66}"/>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93DBCD38-4124-1992-753F-B34332A99AC9}"/>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F34C00DB-74A6-609C-288D-F0F6A51E7490}"/>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234F7ED3-B57A-EECC-A93E-448D3E4D91BD}"/>
              </a:ext>
            </a:extLst>
          </p:cNvPr>
          <p:cNvPicPr>
            <a:picLocks noChangeAspect="1"/>
          </p:cNvPicPr>
          <p:nvPr/>
        </p:nvPicPr>
        <p:blipFill>
          <a:blip r:embed="rId2"/>
          <a:stretch>
            <a:fillRect/>
          </a:stretch>
        </p:blipFill>
        <p:spPr>
          <a:xfrm>
            <a:off x="0" y="0"/>
            <a:ext cx="5731510" cy="3390900"/>
          </a:xfrm>
          <a:prstGeom prst="rect">
            <a:avLst/>
          </a:prstGeom>
        </p:spPr>
      </p:pic>
      <p:pic>
        <p:nvPicPr>
          <p:cNvPr id="5" name="Picture 4">
            <a:extLst>
              <a:ext uri="{FF2B5EF4-FFF2-40B4-BE49-F238E27FC236}">
                <a16:creationId xmlns:a16="http://schemas.microsoft.com/office/drawing/2014/main" id="{2EDE9318-70ED-B20C-C366-F4CC596DC9D2}"/>
              </a:ext>
            </a:extLst>
          </p:cNvPr>
          <p:cNvPicPr>
            <a:picLocks noChangeAspect="1"/>
          </p:cNvPicPr>
          <p:nvPr/>
        </p:nvPicPr>
        <p:blipFill rotWithShape="1">
          <a:blip r:embed="rId3"/>
          <a:srcRect r="2814" b="18535"/>
          <a:stretch/>
        </p:blipFill>
        <p:spPr bwMode="auto">
          <a:xfrm>
            <a:off x="4139791" y="975995"/>
            <a:ext cx="5234940" cy="41675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93261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18EAD-7699-E97B-57A8-6ED705D82AC7}"/>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6E25D3F9-4371-118D-0349-FF8674BEF59F}"/>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87B14A3D-DB3F-FDC9-20E1-55AC54F5C9DD}"/>
              </a:ext>
            </a:extLst>
          </p:cNvPr>
          <p:cNvSpPr>
            <a:spLocks noGrp="1"/>
          </p:cNvSpPr>
          <p:nvPr>
            <p:ph type="subTitle" idx="1"/>
          </p:nvPr>
        </p:nvSpPr>
        <p:spPr/>
        <p:txBody>
          <a:bodyPr/>
          <a:lstStyle/>
          <a:p>
            <a:endParaRPr lang="en-IN"/>
          </a:p>
        </p:txBody>
      </p:sp>
      <p:sp>
        <p:nvSpPr>
          <p:cNvPr id="5" name="TextBox 4">
            <a:extLst>
              <a:ext uri="{FF2B5EF4-FFF2-40B4-BE49-F238E27FC236}">
                <a16:creationId xmlns:a16="http://schemas.microsoft.com/office/drawing/2014/main" id="{4CA90142-A5D2-621B-9CAA-98175874D9D3}"/>
              </a:ext>
            </a:extLst>
          </p:cNvPr>
          <p:cNvSpPr txBox="1"/>
          <p:nvPr/>
        </p:nvSpPr>
        <p:spPr>
          <a:xfrm>
            <a:off x="594360" y="739141"/>
            <a:ext cx="8321040" cy="3970318"/>
          </a:xfrm>
          <a:prstGeom prst="rect">
            <a:avLst/>
          </a:prstGeom>
          <a:noFill/>
        </p:spPr>
        <p:txBody>
          <a:bodyPr wrap="square" rtlCol="0">
            <a:spAutoFit/>
          </a:bodyPr>
          <a:lstStyle/>
          <a:p>
            <a:pPr marL="285750" indent="-285750">
              <a:buFont typeface="Wingdings" panose="05000000000000000000" pitchFamily="2" charset="2"/>
              <a:buChar char="q"/>
            </a:pPr>
            <a:r>
              <a:rPr lang="en-US" dirty="0"/>
              <a:t>Contribution to Threat Intelligence:</a:t>
            </a:r>
          </a:p>
          <a:p>
            <a:endParaRPr lang="en-US" dirty="0"/>
          </a:p>
          <a:p>
            <a:r>
              <a:rPr lang="en-US" dirty="0"/>
              <a:t>MISP, as an open-source threat intelligence platform, allows us to contribute new Indicators of Compromise (IOCs) discovered during our investigations. When we identify an IOC that MISP does not contain, we can push this new information to the MISP community.</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Enhancing Collective Defense:</a:t>
            </a:r>
          </a:p>
          <a:p>
            <a:endParaRPr lang="en-US" dirty="0"/>
          </a:p>
          <a:p>
            <a:r>
              <a:rPr lang="en-US" dirty="0"/>
              <a:t>By sharing newly discovered IOCs with the MISP community, we enhance the collective defense capabilities of all organizations using MISP. This collaborative approach ensures that everyone benefits from the latest threat intelligence, strengthening overall cybersecurity posture.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Preventing Future Attacks:</a:t>
            </a:r>
          </a:p>
          <a:p>
            <a:endParaRPr lang="en-US" dirty="0"/>
          </a:p>
          <a:p>
            <a:r>
              <a:rPr lang="en-US" dirty="0"/>
              <a:t>Using MISP and our IOC server, we can proactively defend against future attacks. Newly added IOCs are immediately available to our defense systems, enabling early detection and mitigation of threats based on the latest intelligence.</a:t>
            </a:r>
          </a:p>
          <a:p>
            <a:endParaRPr lang="en-IN" dirty="0"/>
          </a:p>
        </p:txBody>
      </p:sp>
    </p:spTree>
    <p:extLst>
      <p:ext uri="{BB962C8B-B14F-4D97-AF65-F5344CB8AC3E}">
        <p14:creationId xmlns:p14="http://schemas.microsoft.com/office/powerpoint/2010/main" val="771552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9720-840C-F961-4954-B8AE711EBB33}"/>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C2790335-67DD-D5FB-E36C-D898B4BE53D1}"/>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0B910E7F-E857-CB9A-BAFF-4A8D8C3B1FA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2BFCE2F0-ACAA-F49B-718F-91D5457E8ABB}"/>
              </a:ext>
            </a:extLst>
          </p:cNvPr>
          <p:cNvPicPr>
            <a:picLocks noChangeAspect="1"/>
          </p:cNvPicPr>
          <p:nvPr/>
        </p:nvPicPr>
        <p:blipFill>
          <a:blip r:embed="rId2"/>
          <a:stretch>
            <a:fillRect/>
          </a:stretch>
        </p:blipFill>
        <p:spPr>
          <a:xfrm>
            <a:off x="0" y="-4336"/>
            <a:ext cx="5731510" cy="2658745"/>
          </a:xfrm>
          <a:prstGeom prst="rect">
            <a:avLst/>
          </a:prstGeom>
        </p:spPr>
      </p:pic>
      <p:pic>
        <p:nvPicPr>
          <p:cNvPr id="6" name="Picture 5">
            <a:extLst>
              <a:ext uri="{FF2B5EF4-FFF2-40B4-BE49-F238E27FC236}">
                <a16:creationId xmlns:a16="http://schemas.microsoft.com/office/drawing/2014/main" id="{4BDDC452-55C8-8C0B-BEEB-23835B10A890}"/>
              </a:ext>
            </a:extLst>
          </p:cNvPr>
          <p:cNvPicPr>
            <a:picLocks noChangeAspect="1"/>
          </p:cNvPicPr>
          <p:nvPr/>
        </p:nvPicPr>
        <p:blipFill>
          <a:blip r:embed="rId3"/>
          <a:stretch>
            <a:fillRect/>
          </a:stretch>
        </p:blipFill>
        <p:spPr>
          <a:xfrm>
            <a:off x="3924300" y="2433525"/>
            <a:ext cx="5731510" cy="2781300"/>
          </a:xfrm>
          <a:prstGeom prst="rect">
            <a:avLst/>
          </a:prstGeom>
        </p:spPr>
      </p:pic>
    </p:spTree>
    <p:extLst>
      <p:ext uri="{BB962C8B-B14F-4D97-AF65-F5344CB8AC3E}">
        <p14:creationId xmlns:p14="http://schemas.microsoft.com/office/powerpoint/2010/main" val="23897797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1BEDA0-31A5-58E2-9027-CD332A820940}"/>
              </a:ext>
            </a:extLst>
          </p:cNvPr>
          <p:cNvPicPr>
            <a:picLocks noChangeAspect="1"/>
          </p:cNvPicPr>
          <p:nvPr/>
        </p:nvPicPr>
        <p:blipFill>
          <a:blip r:embed="rId2">
            <a:alphaModFix amt="35000"/>
          </a:blip>
          <a:stretch>
            <a:fillRect/>
          </a:stretch>
        </p:blipFill>
        <p:spPr>
          <a:xfrm>
            <a:off x="0" y="35718"/>
            <a:ext cx="9144000" cy="5072063"/>
          </a:xfrm>
          <a:prstGeom prst="rect">
            <a:avLst/>
          </a:prstGeom>
        </p:spPr>
      </p:pic>
      <p:sp>
        <p:nvSpPr>
          <p:cNvPr id="2" name="Title 1">
            <a:extLst>
              <a:ext uri="{FF2B5EF4-FFF2-40B4-BE49-F238E27FC236}">
                <a16:creationId xmlns:a16="http://schemas.microsoft.com/office/drawing/2014/main" id="{260A73B3-CB42-D3F0-C576-2B48BB2E5A77}"/>
              </a:ext>
            </a:extLst>
          </p:cNvPr>
          <p:cNvSpPr>
            <a:spLocks noGrp="1"/>
          </p:cNvSpPr>
          <p:nvPr>
            <p:ph type="title"/>
          </p:nvPr>
        </p:nvSpPr>
        <p:spPr>
          <a:xfrm>
            <a:off x="2383070" y="78492"/>
            <a:ext cx="4603170" cy="812100"/>
          </a:xfrm>
        </p:spPr>
        <p:txBody>
          <a:bodyPr/>
          <a:lstStyle/>
          <a:p>
            <a:pPr algn="ctr"/>
            <a:r>
              <a:rPr lang="en-IN" sz="3600" dirty="0"/>
              <a:t>Futures Scope</a:t>
            </a:r>
          </a:p>
        </p:txBody>
      </p:sp>
      <p:sp>
        <p:nvSpPr>
          <p:cNvPr id="3" name="Title 2">
            <a:extLst>
              <a:ext uri="{FF2B5EF4-FFF2-40B4-BE49-F238E27FC236}">
                <a16:creationId xmlns:a16="http://schemas.microsoft.com/office/drawing/2014/main" id="{E72A1D25-2CA4-B2D3-1651-ABB3C0A2DC78}"/>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4B7A9DCB-5FDF-A968-16EB-D096322E63A9}"/>
              </a:ext>
            </a:extLst>
          </p:cNvPr>
          <p:cNvSpPr>
            <a:spLocks noGrp="1"/>
          </p:cNvSpPr>
          <p:nvPr>
            <p:ph type="subTitle" idx="1"/>
          </p:nvPr>
        </p:nvSpPr>
        <p:spPr/>
        <p:txBody>
          <a:bodyPr/>
          <a:lstStyle/>
          <a:p>
            <a:endParaRPr lang="en-IN"/>
          </a:p>
        </p:txBody>
      </p:sp>
      <p:sp>
        <p:nvSpPr>
          <p:cNvPr id="6" name="TextBox 5">
            <a:extLst>
              <a:ext uri="{FF2B5EF4-FFF2-40B4-BE49-F238E27FC236}">
                <a16:creationId xmlns:a16="http://schemas.microsoft.com/office/drawing/2014/main" id="{5FA1A109-CEBA-A061-A205-EC5116948311}"/>
              </a:ext>
            </a:extLst>
          </p:cNvPr>
          <p:cNvSpPr txBox="1"/>
          <p:nvPr/>
        </p:nvSpPr>
        <p:spPr>
          <a:xfrm>
            <a:off x="198120" y="663803"/>
            <a:ext cx="8862060" cy="4401205"/>
          </a:xfrm>
          <a:prstGeom prst="rect">
            <a:avLst/>
          </a:prstGeom>
          <a:noFill/>
        </p:spPr>
        <p:txBody>
          <a:bodyPr wrap="square">
            <a:spAutoFit/>
          </a:bodyPr>
          <a:lstStyle/>
          <a:p>
            <a:r>
              <a:rPr lang="en-IN" sz="14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Enhanced Integration </a:t>
            </a:r>
            <a:endParaRPr lang="en-IN" sz="1400" dirty="0">
              <a:effectLst/>
              <a:latin typeface="Times New Roman" panose="02020603050405020304" pitchFamily="18" charset="0"/>
              <a:ea typeface="Times New Roman" panose="02020603050405020304" pitchFamily="18" charset="0"/>
            </a:endParaRPr>
          </a:p>
          <a:p>
            <a:r>
              <a:rPr lang="en-IN" sz="14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IN" sz="14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400" dirty="0">
                <a:effectLst/>
                <a:latin typeface="Times New Roman" panose="02020603050405020304" pitchFamily="18" charset="0"/>
                <a:ea typeface="Times New Roman" panose="02020603050405020304" pitchFamily="18" charset="0"/>
              </a:rPr>
              <a:t>1. Expanded Toolkit: To offer a more complete security posture, future versions may incorporate more security tools like cloud security platforms, sophisticated SIEM solutions, and endpoint detection and response (EDR) technologies.</a:t>
            </a:r>
            <a:br>
              <a:rPr lang="en-IN" sz="1400" dirty="0">
                <a:effectLst/>
                <a:latin typeface="Times New Roman" panose="02020603050405020304" pitchFamily="18" charset="0"/>
                <a:ea typeface="Times New Roman" panose="02020603050405020304" pitchFamily="18" charset="0"/>
              </a:rPr>
            </a:br>
            <a:r>
              <a:rPr lang="en-IN" sz="1400" dirty="0">
                <a:effectLst/>
                <a:latin typeface="Times New Roman" panose="02020603050405020304" pitchFamily="18" charset="0"/>
                <a:ea typeface="Times New Roman" panose="02020603050405020304" pitchFamily="18" charset="0"/>
              </a:rPr>
              <a:t>2. API Improvements: Create more complex APIs to improve communication between various security technologies, enabling automated processes and smooth data transfer.</a:t>
            </a:r>
            <a:br>
              <a:rPr lang="en-IN" sz="1400" dirty="0">
                <a:effectLst/>
                <a:latin typeface="Times New Roman" panose="02020603050405020304" pitchFamily="18" charset="0"/>
                <a:ea typeface="Times New Roman" panose="02020603050405020304" pitchFamily="18" charset="0"/>
              </a:rPr>
            </a:br>
            <a:endParaRPr lang="en-IN" sz="1400" dirty="0">
              <a:effectLst/>
              <a:latin typeface="Times New Roman" panose="02020603050405020304" pitchFamily="18" charset="0"/>
              <a:ea typeface="Times New Roman" panose="02020603050405020304" pitchFamily="18" charset="0"/>
            </a:endParaRPr>
          </a:p>
          <a:p>
            <a:r>
              <a:rPr lang="en-IN" sz="14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AI and machine learning:</a:t>
            </a:r>
            <a:br>
              <a:rPr lang="en-IN" sz="14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IN" sz="1400" dirty="0">
                <a:effectLst/>
                <a:latin typeface="Times New Roman" panose="02020603050405020304" pitchFamily="18" charset="0"/>
                <a:ea typeface="Times New Roman" panose="02020603050405020304" pitchFamily="18" charset="0"/>
              </a:rPr>
            </a:br>
            <a:r>
              <a:rPr lang="en-IN" sz="1400" dirty="0">
                <a:effectLst/>
                <a:latin typeface="Times New Roman" panose="02020603050405020304" pitchFamily="18" charset="0"/>
                <a:ea typeface="Times New Roman" panose="02020603050405020304" pitchFamily="18" charset="0"/>
              </a:rPr>
              <a:t>1. Anomaly Detection: To improve anomaly detection skills, apply machine learning techniques. This would assist in spotting intricate and nuanced assault patterns that conventional rule-based systems would overlook.</a:t>
            </a:r>
            <a:br>
              <a:rPr lang="en-IN" sz="1400" dirty="0">
                <a:effectLst/>
                <a:latin typeface="Times New Roman" panose="02020603050405020304" pitchFamily="18" charset="0"/>
                <a:ea typeface="Times New Roman" panose="02020603050405020304" pitchFamily="18" charset="0"/>
              </a:rPr>
            </a:br>
            <a:r>
              <a:rPr lang="en-IN" sz="1400" dirty="0">
                <a:effectLst/>
                <a:latin typeface="Times New Roman" panose="02020603050405020304" pitchFamily="18" charset="0"/>
                <a:ea typeface="Times New Roman" panose="02020603050405020304" pitchFamily="18" charset="0"/>
              </a:rPr>
              <a:t>2. Predictive analytics: By using AI to forecast possible security events based on threat intelligence and previous data, proactive threat mitigation is made possible.</a:t>
            </a:r>
          </a:p>
          <a:p>
            <a:r>
              <a:rPr lang="en-IN" sz="1400" dirty="0">
                <a:effectLst/>
                <a:latin typeface="Times New Roman" panose="02020603050405020304" pitchFamily="18" charset="0"/>
                <a:ea typeface="Times New Roman" panose="02020603050405020304" pitchFamily="18" charset="0"/>
              </a:rPr>
              <a:t> </a:t>
            </a:r>
          </a:p>
          <a:p>
            <a:pPr>
              <a:spcAft>
                <a:spcPts val="1200"/>
              </a:spcAft>
            </a:pPr>
            <a:r>
              <a:rPr lang="en-IN" sz="14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IoT and Cloud Security:</a:t>
            </a:r>
            <a:br>
              <a:rPr lang="en-IN" sz="14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IN" sz="1400" dirty="0">
                <a:effectLst/>
                <a:latin typeface="Times New Roman" panose="02020603050405020304" pitchFamily="18" charset="0"/>
                <a:ea typeface="Times New Roman" panose="02020603050405020304" pitchFamily="18" charset="0"/>
              </a:rPr>
            </a:br>
            <a:r>
              <a:rPr lang="en-IN" sz="1400" dirty="0">
                <a:effectLst/>
                <a:latin typeface="Times New Roman" panose="02020603050405020304" pitchFamily="18" charset="0"/>
                <a:ea typeface="Times New Roman" panose="02020603050405020304" pitchFamily="18" charset="0"/>
              </a:rPr>
              <a:t>Cloud Integration: By tackling the particular security issues associated with cloud computing, expand the SOC's capacity to monitor and safeguard cloud settings.</a:t>
            </a:r>
            <a:br>
              <a:rPr lang="en-IN" sz="1400" dirty="0">
                <a:effectLst/>
                <a:latin typeface="Times New Roman" panose="02020603050405020304" pitchFamily="18" charset="0"/>
                <a:ea typeface="Times New Roman" panose="02020603050405020304" pitchFamily="18" charset="0"/>
              </a:rPr>
            </a:br>
            <a:r>
              <a:rPr lang="en-IN" sz="1400" dirty="0">
                <a:effectLst/>
                <a:latin typeface="Times New Roman" panose="02020603050405020304" pitchFamily="18" charset="0"/>
                <a:ea typeface="Times New Roman" panose="02020603050405020304" pitchFamily="18" charset="0"/>
              </a:rPr>
              <a:t>IoT Security: Provide methods for keeping an eye on and safeguarding Internet of Things (IoT) devices, which are more frequently the focus of cyberattacks.</a:t>
            </a:r>
          </a:p>
        </p:txBody>
      </p:sp>
    </p:spTree>
    <p:extLst>
      <p:ext uri="{BB962C8B-B14F-4D97-AF65-F5344CB8AC3E}">
        <p14:creationId xmlns:p14="http://schemas.microsoft.com/office/powerpoint/2010/main" val="31661175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grpSp>
        <p:nvGrpSpPr>
          <p:cNvPr id="2489" name="Google Shape;2489;p66"/>
          <p:cNvGrpSpPr/>
          <p:nvPr/>
        </p:nvGrpSpPr>
        <p:grpSpPr>
          <a:xfrm>
            <a:off x="5756106" y="1835822"/>
            <a:ext cx="2982003" cy="2825777"/>
            <a:chOff x="405994" y="1318049"/>
            <a:chExt cx="3395199" cy="3217326"/>
          </a:xfrm>
        </p:grpSpPr>
        <p:pic>
          <p:nvPicPr>
            <p:cNvPr id="2490" name="Google Shape;2490;p66"/>
            <p:cNvPicPr preferRelativeResize="0"/>
            <p:nvPr/>
          </p:nvPicPr>
          <p:blipFill rotWithShape="1">
            <a:blip r:embed="rId3">
              <a:alphaModFix/>
            </a:blip>
            <a:srcRect t="14449"/>
            <a:stretch/>
          </p:blipFill>
          <p:spPr>
            <a:xfrm>
              <a:off x="405994" y="1318049"/>
              <a:ext cx="3395199" cy="3217326"/>
            </a:xfrm>
            <a:prstGeom prst="rect">
              <a:avLst/>
            </a:prstGeom>
            <a:noFill/>
            <a:ln>
              <a:noFill/>
            </a:ln>
            <a:effectLst>
              <a:outerShdw blurRad="271463" dist="114300" dir="21540000" algn="bl" rotWithShape="0">
                <a:schemeClr val="lt1">
                  <a:alpha val="90000"/>
                </a:schemeClr>
              </a:outerShdw>
            </a:effectLst>
          </p:spPr>
        </p:pic>
        <p:grpSp>
          <p:nvGrpSpPr>
            <p:cNvPr id="2491" name="Google Shape;2491;p66"/>
            <p:cNvGrpSpPr/>
            <p:nvPr/>
          </p:nvGrpSpPr>
          <p:grpSpPr>
            <a:xfrm>
              <a:off x="1873458" y="3693401"/>
              <a:ext cx="848565" cy="408774"/>
              <a:chOff x="1873458" y="3693401"/>
              <a:chExt cx="848565" cy="408774"/>
            </a:xfrm>
          </p:grpSpPr>
          <p:pic>
            <p:nvPicPr>
              <p:cNvPr id="2492" name="Google Shape;2492;p66"/>
              <p:cNvPicPr preferRelativeResize="0"/>
              <p:nvPr/>
            </p:nvPicPr>
            <p:blipFill rotWithShape="1">
              <a:blip r:embed="rId4">
                <a:alphaModFix amt="80000"/>
              </a:blip>
              <a:srcRect t="19048" r="17641"/>
              <a:stretch/>
            </p:blipFill>
            <p:spPr>
              <a:xfrm rot="10800000">
                <a:off x="2552699" y="3795698"/>
                <a:ext cx="169324" cy="156124"/>
              </a:xfrm>
              <a:prstGeom prst="rect">
                <a:avLst/>
              </a:prstGeom>
              <a:noFill/>
              <a:ln>
                <a:noFill/>
              </a:ln>
              <a:effectLst>
                <a:outerShdw blurRad="200025" dist="19050" dir="5400000" algn="bl" rotWithShape="0">
                  <a:schemeClr val="lt1">
                    <a:alpha val="80000"/>
                  </a:schemeClr>
                </a:outerShdw>
              </a:effectLst>
            </p:spPr>
          </p:pic>
          <p:pic>
            <p:nvPicPr>
              <p:cNvPr id="2493" name="Google Shape;2493;p66"/>
              <p:cNvPicPr preferRelativeResize="0"/>
              <p:nvPr/>
            </p:nvPicPr>
            <p:blipFill rotWithShape="1">
              <a:blip r:embed="rId4">
                <a:alphaModFix amt="80000"/>
              </a:blip>
              <a:srcRect t="19048" r="17641"/>
              <a:stretch/>
            </p:blipFill>
            <p:spPr>
              <a:xfrm rot="10800000">
                <a:off x="2165250" y="3777174"/>
                <a:ext cx="120750" cy="111327"/>
              </a:xfrm>
              <a:prstGeom prst="rect">
                <a:avLst/>
              </a:prstGeom>
              <a:noFill/>
              <a:ln>
                <a:noFill/>
              </a:ln>
              <a:effectLst>
                <a:outerShdw blurRad="200025" dist="19050" dir="5400000" algn="bl" rotWithShape="0">
                  <a:schemeClr val="lt1">
                    <a:alpha val="80000"/>
                  </a:schemeClr>
                </a:outerShdw>
              </a:effectLst>
            </p:spPr>
          </p:pic>
          <p:pic>
            <p:nvPicPr>
              <p:cNvPr id="2494" name="Google Shape;2494;p66"/>
              <p:cNvPicPr preferRelativeResize="0"/>
              <p:nvPr/>
            </p:nvPicPr>
            <p:blipFill rotWithShape="1">
              <a:blip r:embed="rId4">
                <a:alphaModFix amt="80000"/>
              </a:blip>
              <a:srcRect t="19048" r="17641"/>
              <a:stretch/>
            </p:blipFill>
            <p:spPr>
              <a:xfrm rot="10800000">
                <a:off x="2306998" y="3952399"/>
                <a:ext cx="162452" cy="149776"/>
              </a:xfrm>
              <a:prstGeom prst="rect">
                <a:avLst/>
              </a:prstGeom>
              <a:noFill/>
              <a:ln>
                <a:noFill/>
              </a:ln>
              <a:effectLst>
                <a:outerShdw blurRad="200025" dist="19050" dir="5400000" algn="bl" rotWithShape="0">
                  <a:schemeClr val="lt1">
                    <a:alpha val="80000"/>
                  </a:schemeClr>
                </a:outerShdw>
              </a:effectLst>
            </p:spPr>
          </p:pic>
          <p:pic>
            <p:nvPicPr>
              <p:cNvPr id="2495" name="Google Shape;2495;p66"/>
              <p:cNvPicPr preferRelativeResize="0"/>
              <p:nvPr/>
            </p:nvPicPr>
            <p:blipFill rotWithShape="1">
              <a:blip r:embed="rId4">
                <a:alphaModFix amt="80000"/>
              </a:blip>
              <a:srcRect t="19048" r="17641"/>
              <a:stretch/>
            </p:blipFill>
            <p:spPr>
              <a:xfrm rot="10800000">
                <a:off x="1873458" y="3693401"/>
                <a:ext cx="164726" cy="151874"/>
              </a:xfrm>
              <a:prstGeom prst="rect">
                <a:avLst/>
              </a:prstGeom>
              <a:noFill/>
              <a:ln>
                <a:noFill/>
              </a:ln>
              <a:effectLst>
                <a:outerShdw blurRad="200025" dist="19050" dir="5400000" algn="bl" rotWithShape="0">
                  <a:schemeClr val="lt1">
                    <a:alpha val="80000"/>
                  </a:schemeClr>
                </a:outerShdw>
              </a:effectLst>
            </p:spPr>
          </p:pic>
        </p:grpSp>
      </p:grpSp>
      <p:sp>
        <p:nvSpPr>
          <p:cNvPr id="2496" name="Google Shape;2496;p66"/>
          <p:cNvSpPr txBox="1">
            <a:spLocks noGrp="1"/>
          </p:cNvSpPr>
          <p:nvPr>
            <p:ph type="title"/>
          </p:nvPr>
        </p:nvSpPr>
        <p:spPr>
          <a:xfrm>
            <a:off x="713275" y="382025"/>
            <a:ext cx="4448100" cy="13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800" dirty="0"/>
              <a:t>Thanks</a:t>
            </a:r>
            <a:r>
              <a:rPr lang="en" sz="9600" dirty="0"/>
              <a:t>!</a:t>
            </a:r>
            <a:endParaRPr sz="9600" dirty="0"/>
          </a:p>
        </p:txBody>
      </p:sp>
      <p:sp>
        <p:nvSpPr>
          <p:cNvPr id="2497" name="Google Shape;2497;p66"/>
          <p:cNvSpPr txBox="1">
            <a:spLocks noGrp="1"/>
          </p:cNvSpPr>
          <p:nvPr>
            <p:ph type="subTitle" idx="1"/>
          </p:nvPr>
        </p:nvSpPr>
        <p:spPr>
          <a:xfrm>
            <a:off x="713275" y="2331175"/>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Secular One"/>
                <a:ea typeface="Secular One"/>
                <a:cs typeface="Secular One"/>
                <a:sym typeface="Secular One"/>
              </a:rPr>
              <a:t>Do you have any questions?</a:t>
            </a:r>
            <a:endParaRPr sz="2000" dirty="0">
              <a:latin typeface="Secular One"/>
              <a:ea typeface="Secular One"/>
              <a:cs typeface="Secular One"/>
              <a:sym typeface="Secular One"/>
            </a:endParaRPr>
          </a:p>
          <a:p>
            <a:pPr marL="0" lvl="0" indent="0" algn="l" rtl="0">
              <a:spcBef>
                <a:spcPts val="0"/>
              </a:spcBef>
              <a:spcAft>
                <a:spcPts val="0"/>
              </a:spcAft>
              <a:buNone/>
            </a:pPr>
            <a:r>
              <a:rPr lang="en-IN" dirty="0"/>
              <a:t>Open Secured 🔐 </a:t>
            </a:r>
            <a:endParaRPr dirty="0"/>
          </a:p>
        </p:txBody>
      </p:sp>
      <p:grpSp>
        <p:nvGrpSpPr>
          <p:cNvPr id="2499" name="Google Shape;2499;p66"/>
          <p:cNvGrpSpPr/>
          <p:nvPr/>
        </p:nvGrpSpPr>
        <p:grpSpPr>
          <a:xfrm>
            <a:off x="4591930" y="2378210"/>
            <a:ext cx="746095" cy="516368"/>
            <a:chOff x="923424" y="1580182"/>
            <a:chExt cx="1171264" cy="810752"/>
          </a:xfrm>
        </p:grpSpPr>
        <p:sp>
          <p:nvSpPr>
            <p:cNvPr id="2500" name="Google Shape;2500;p6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24" name="Google Shape;2524;p66"/>
          <p:cNvPicPr preferRelativeResize="0"/>
          <p:nvPr/>
        </p:nvPicPr>
        <p:blipFill rotWithShape="1">
          <a:blip r:embed="rId5">
            <a:alphaModFix/>
          </a:blip>
          <a:srcRect l="28959" t="12546" r="12546" b="12546"/>
          <a:stretch/>
        </p:blipFill>
        <p:spPr>
          <a:xfrm rot="10800000">
            <a:off x="3736699" y="3003002"/>
            <a:ext cx="726651" cy="596548"/>
          </a:xfrm>
          <a:prstGeom prst="rect">
            <a:avLst/>
          </a:prstGeom>
          <a:noFill/>
          <a:ln>
            <a:noFill/>
          </a:ln>
        </p:spPr>
      </p:pic>
      <p:sp>
        <p:nvSpPr>
          <p:cNvPr id="2525" name="Google Shape;2525;p66"/>
          <p:cNvSpPr/>
          <p:nvPr/>
        </p:nvSpPr>
        <p:spPr>
          <a:xfrm rot="1771310">
            <a:off x="7769375" y="7562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6" name="Google Shape;2526;p66"/>
          <p:cNvPicPr preferRelativeResize="0"/>
          <p:nvPr/>
        </p:nvPicPr>
        <p:blipFill>
          <a:blip r:embed="rId6">
            <a:alphaModFix/>
          </a:blip>
          <a:stretch>
            <a:fillRect/>
          </a:stretch>
        </p:blipFill>
        <p:spPr>
          <a:xfrm>
            <a:off x="5465000" y="873525"/>
            <a:ext cx="1057848" cy="9623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199043-71FC-1818-E1CD-317A26F2E223}"/>
              </a:ext>
            </a:extLst>
          </p:cNvPr>
          <p:cNvSpPr txBox="1"/>
          <p:nvPr/>
        </p:nvSpPr>
        <p:spPr>
          <a:xfrm>
            <a:off x="388620" y="37088"/>
            <a:ext cx="8282940" cy="5078313"/>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Understanding and Integration</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Tool Selection and Justification</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Integration</a:t>
            </a:r>
          </a:p>
          <a:p>
            <a:endParaRPr lang="en-IN" sz="1200" dirty="0">
              <a:latin typeface="Times New Roman" panose="02020603050405020304" pitchFamily="18" charset="0"/>
              <a:cs typeface="Times New Roman" panose="02020603050405020304" pitchFamily="18" charset="0"/>
            </a:endParaRPr>
          </a:p>
          <a:p>
            <a:r>
              <a:rPr lang="en-IN" sz="1200" b="1" dirty="0">
                <a:latin typeface="Times New Roman" panose="02020603050405020304" pitchFamily="18" charset="0"/>
                <a:cs typeface="Times New Roman" panose="02020603050405020304" pitchFamily="18" charset="0"/>
              </a:rPr>
              <a:t>Configuration and Customization</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 Configuration</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Customization</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Implementation of Automation and Responses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Automation:</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Active Response:</a:t>
            </a:r>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Real-time Monitoring and Incident Management</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Real-time Monitoring</a:t>
            </a:r>
            <a:r>
              <a:rPr lang="en-IN" sz="1200" dirty="0">
                <a:latin typeface="Times New Roman" panose="02020603050405020304" pitchFamily="18" charset="0"/>
                <a:cs typeface="Times New Roman" panose="02020603050405020304" pitchFamily="18" charset="0"/>
                <a:sym typeface="Wingdings" panose="05000000000000000000" pitchFamily="2" charset="2"/>
              </a:rPr>
              <a:t>(</a:t>
            </a:r>
            <a:r>
              <a:rPr lang="en-IN" sz="1200" dirty="0" err="1">
                <a:latin typeface="Times New Roman" panose="02020603050405020304" pitchFamily="18" charset="0"/>
                <a:cs typeface="Times New Roman" panose="02020603050405020304" pitchFamily="18" charset="0"/>
                <a:sym typeface="Wingdings" panose="05000000000000000000" pitchFamily="2" charset="2"/>
              </a:rPr>
              <a:t>granual</a:t>
            </a:r>
            <a:r>
              <a:rPr lang="en-IN" sz="1200" dirty="0">
                <a:latin typeface="Times New Roman" panose="02020603050405020304" pitchFamily="18" charset="0"/>
                <a:cs typeface="Times New Roman" panose="02020603050405020304" pitchFamily="18" charset="0"/>
                <a:sym typeface="Wingdings" panose="05000000000000000000" pitchFamily="2" charset="2"/>
              </a:rPr>
              <a:t> visibility) </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Incident Management:</a:t>
            </a:r>
            <a:endParaRPr lang="en-IN" sz="1200" dirty="0">
              <a:latin typeface="Times New Roman" panose="02020603050405020304" pitchFamily="18" charset="0"/>
              <a:cs typeface="Times New Roman" panose="02020603050405020304" pitchFamily="18" charset="0"/>
              <a:sym typeface="Wingdings" panose="05000000000000000000" pitchFamily="2" charset="2"/>
            </a:endParaRPr>
          </a:p>
          <a:p>
            <a:endParaRPr lang="en-IN" sz="1200" dirty="0">
              <a:latin typeface="Times New Roman" panose="02020603050405020304" pitchFamily="18" charset="0"/>
              <a:cs typeface="Times New Roman" panose="02020603050405020304" pitchFamily="18" charset="0"/>
              <a:sym typeface="Wingdings" panose="05000000000000000000" pitchFamily="2" charset="2"/>
            </a:endParaRPr>
          </a:p>
          <a:p>
            <a:r>
              <a:rPr lang="en-IN" sz="1200" b="1" dirty="0">
                <a:latin typeface="Times New Roman" panose="02020603050405020304" pitchFamily="18" charset="0"/>
                <a:cs typeface="Times New Roman" panose="02020603050405020304" pitchFamily="18" charset="0"/>
              </a:rPr>
              <a:t>Documentation and Collaboration</a:t>
            </a:r>
            <a:br>
              <a:rPr lang="en-US" sz="1200" dirty="0">
                <a:latin typeface="Times New Roman" panose="02020603050405020304" pitchFamily="18" charset="0"/>
                <a:cs typeface="Times New Roman" panose="02020603050405020304" pitchFamily="18" charset="0"/>
              </a:rPr>
            </a:br>
            <a:br>
              <a:rPr lang="en-US" sz="1200" b="1"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Continuous Improvement and Security Posture Enhancement</a:t>
            </a: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Continuous Improvement:</a:t>
            </a: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Enhancing Security Posture:</a:t>
            </a:r>
          </a:p>
          <a:p>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By doing this, I enhanced our security posture, streamlined incident response processes, and ensured continuous monitoring and protection against various threats. The project not only involved leveraging these powerful tools but also required a deep understanding of how to configure, customize, and integrate them effectively to meet our security objectives."</a:t>
            </a:r>
            <a:endParaRPr lang="en-IN" sz="1200" dirty="0">
              <a:latin typeface="Times New Roman" panose="02020603050405020304" pitchFamily="18" charset="0"/>
              <a:cs typeface="Times New Roman" panose="02020603050405020304" pitchFamily="18" charset="0"/>
            </a:endParaRPr>
          </a:p>
        </p:txBody>
      </p:sp>
      <p:grpSp>
        <p:nvGrpSpPr>
          <p:cNvPr id="6" name="Google Shape;2489;p66">
            <a:extLst>
              <a:ext uri="{FF2B5EF4-FFF2-40B4-BE49-F238E27FC236}">
                <a16:creationId xmlns:a16="http://schemas.microsoft.com/office/drawing/2014/main" id="{F08CDDB7-6C17-A361-77FD-590B3667A2C1}"/>
              </a:ext>
            </a:extLst>
          </p:cNvPr>
          <p:cNvGrpSpPr/>
          <p:nvPr/>
        </p:nvGrpSpPr>
        <p:grpSpPr>
          <a:xfrm>
            <a:off x="5756106" y="1835822"/>
            <a:ext cx="2982003" cy="2825777"/>
            <a:chOff x="405994" y="1318049"/>
            <a:chExt cx="3395199" cy="3217326"/>
          </a:xfrm>
        </p:grpSpPr>
        <p:pic>
          <p:nvPicPr>
            <p:cNvPr id="7" name="Google Shape;2490;p66">
              <a:extLst>
                <a:ext uri="{FF2B5EF4-FFF2-40B4-BE49-F238E27FC236}">
                  <a16:creationId xmlns:a16="http://schemas.microsoft.com/office/drawing/2014/main" id="{DA39A103-5029-9AAF-76FB-D0C1285DB854}"/>
                </a:ext>
              </a:extLst>
            </p:cNvPr>
            <p:cNvPicPr preferRelativeResize="0"/>
            <p:nvPr/>
          </p:nvPicPr>
          <p:blipFill rotWithShape="1">
            <a:blip r:embed="rId2">
              <a:alphaModFix/>
            </a:blip>
            <a:srcRect t="14449"/>
            <a:stretch/>
          </p:blipFill>
          <p:spPr>
            <a:xfrm>
              <a:off x="405994" y="1318049"/>
              <a:ext cx="3395199" cy="3217326"/>
            </a:xfrm>
            <a:prstGeom prst="rect">
              <a:avLst/>
            </a:prstGeom>
            <a:noFill/>
            <a:ln>
              <a:noFill/>
            </a:ln>
            <a:effectLst>
              <a:outerShdw blurRad="271463" dist="114300" dir="21540000" algn="bl" rotWithShape="0">
                <a:schemeClr val="lt1">
                  <a:alpha val="90000"/>
                </a:schemeClr>
              </a:outerShdw>
            </a:effectLst>
          </p:spPr>
        </p:pic>
        <p:grpSp>
          <p:nvGrpSpPr>
            <p:cNvPr id="8" name="Google Shape;2491;p66">
              <a:extLst>
                <a:ext uri="{FF2B5EF4-FFF2-40B4-BE49-F238E27FC236}">
                  <a16:creationId xmlns:a16="http://schemas.microsoft.com/office/drawing/2014/main" id="{4F185010-C3D0-7F88-DF3C-3CEA7A1A0EE8}"/>
                </a:ext>
              </a:extLst>
            </p:cNvPr>
            <p:cNvGrpSpPr/>
            <p:nvPr/>
          </p:nvGrpSpPr>
          <p:grpSpPr>
            <a:xfrm>
              <a:off x="1873458" y="3693401"/>
              <a:ext cx="848565" cy="408774"/>
              <a:chOff x="1873458" y="3693401"/>
              <a:chExt cx="848565" cy="408774"/>
            </a:xfrm>
          </p:grpSpPr>
          <p:pic>
            <p:nvPicPr>
              <p:cNvPr id="9" name="Google Shape;2492;p66">
                <a:extLst>
                  <a:ext uri="{FF2B5EF4-FFF2-40B4-BE49-F238E27FC236}">
                    <a16:creationId xmlns:a16="http://schemas.microsoft.com/office/drawing/2014/main" id="{CBDA2C8D-19CC-8BD8-C925-2D8570346B4A}"/>
                  </a:ext>
                </a:extLst>
              </p:cNvPr>
              <p:cNvPicPr preferRelativeResize="0"/>
              <p:nvPr/>
            </p:nvPicPr>
            <p:blipFill rotWithShape="1">
              <a:blip r:embed="rId3">
                <a:alphaModFix amt="80000"/>
              </a:blip>
              <a:srcRect t="19048" r="17641"/>
              <a:stretch/>
            </p:blipFill>
            <p:spPr>
              <a:xfrm rot="10800000">
                <a:off x="2552699" y="3795698"/>
                <a:ext cx="169324" cy="156124"/>
              </a:xfrm>
              <a:prstGeom prst="rect">
                <a:avLst/>
              </a:prstGeom>
              <a:noFill/>
              <a:ln>
                <a:noFill/>
              </a:ln>
              <a:effectLst>
                <a:outerShdw blurRad="200025" dist="19050" dir="5400000" algn="bl" rotWithShape="0">
                  <a:schemeClr val="lt1">
                    <a:alpha val="80000"/>
                  </a:schemeClr>
                </a:outerShdw>
              </a:effectLst>
            </p:spPr>
          </p:pic>
          <p:pic>
            <p:nvPicPr>
              <p:cNvPr id="10" name="Google Shape;2493;p66">
                <a:extLst>
                  <a:ext uri="{FF2B5EF4-FFF2-40B4-BE49-F238E27FC236}">
                    <a16:creationId xmlns:a16="http://schemas.microsoft.com/office/drawing/2014/main" id="{FEC68187-4899-68F9-9CA8-223894055B1E}"/>
                  </a:ext>
                </a:extLst>
              </p:cNvPr>
              <p:cNvPicPr preferRelativeResize="0"/>
              <p:nvPr/>
            </p:nvPicPr>
            <p:blipFill rotWithShape="1">
              <a:blip r:embed="rId3">
                <a:alphaModFix amt="80000"/>
              </a:blip>
              <a:srcRect t="19048" r="17641"/>
              <a:stretch/>
            </p:blipFill>
            <p:spPr>
              <a:xfrm rot="10800000">
                <a:off x="2165250" y="3777174"/>
                <a:ext cx="120750" cy="111327"/>
              </a:xfrm>
              <a:prstGeom prst="rect">
                <a:avLst/>
              </a:prstGeom>
              <a:noFill/>
              <a:ln>
                <a:noFill/>
              </a:ln>
              <a:effectLst>
                <a:outerShdw blurRad="200025" dist="19050" dir="5400000" algn="bl" rotWithShape="0">
                  <a:schemeClr val="lt1">
                    <a:alpha val="80000"/>
                  </a:schemeClr>
                </a:outerShdw>
              </a:effectLst>
            </p:spPr>
          </p:pic>
          <p:pic>
            <p:nvPicPr>
              <p:cNvPr id="11" name="Google Shape;2494;p66">
                <a:extLst>
                  <a:ext uri="{FF2B5EF4-FFF2-40B4-BE49-F238E27FC236}">
                    <a16:creationId xmlns:a16="http://schemas.microsoft.com/office/drawing/2014/main" id="{711EEFA9-F5A2-8AD2-A534-182B79E12C19}"/>
                  </a:ext>
                </a:extLst>
              </p:cNvPr>
              <p:cNvPicPr preferRelativeResize="0"/>
              <p:nvPr/>
            </p:nvPicPr>
            <p:blipFill rotWithShape="1">
              <a:blip r:embed="rId3">
                <a:alphaModFix amt="80000"/>
              </a:blip>
              <a:srcRect t="19048" r="17641"/>
              <a:stretch/>
            </p:blipFill>
            <p:spPr>
              <a:xfrm rot="10800000">
                <a:off x="2306998" y="3952399"/>
                <a:ext cx="162452" cy="149776"/>
              </a:xfrm>
              <a:prstGeom prst="rect">
                <a:avLst/>
              </a:prstGeom>
              <a:noFill/>
              <a:ln>
                <a:noFill/>
              </a:ln>
              <a:effectLst>
                <a:outerShdw blurRad="200025" dist="19050" dir="5400000" algn="bl" rotWithShape="0">
                  <a:schemeClr val="lt1">
                    <a:alpha val="80000"/>
                  </a:schemeClr>
                </a:outerShdw>
              </a:effectLst>
            </p:spPr>
          </p:pic>
          <p:pic>
            <p:nvPicPr>
              <p:cNvPr id="12" name="Google Shape;2495;p66">
                <a:extLst>
                  <a:ext uri="{FF2B5EF4-FFF2-40B4-BE49-F238E27FC236}">
                    <a16:creationId xmlns:a16="http://schemas.microsoft.com/office/drawing/2014/main" id="{CA171639-6AFC-6183-BAEA-B0A89745BE2C}"/>
                  </a:ext>
                </a:extLst>
              </p:cNvPr>
              <p:cNvPicPr preferRelativeResize="0"/>
              <p:nvPr/>
            </p:nvPicPr>
            <p:blipFill rotWithShape="1">
              <a:blip r:embed="rId3">
                <a:alphaModFix amt="80000"/>
              </a:blip>
              <a:srcRect t="19048" r="17641"/>
              <a:stretch/>
            </p:blipFill>
            <p:spPr>
              <a:xfrm rot="10800000">
                <a:off x="1873458" y="3693401"/>
                <a:ext cx="164726" cy="151874"/>
              </a:xfrm>
              <a:prstGeom prst="rect">
                <a:avLst/>
              </a:prstGeom>
              <a:noFill/>
              <a:ln>
                <a:noFill/>
              </a:ln>
              <a:effectLst>
                <a:outerShdw blurRad="200025" dist="19050" dir="5400000" algn="bl" rotWithShape="0">
                  <a:schemeClr val="lt1">
                    <a:alpha val="80000"/>
                  </a:schemeClr>
                </a:outerShdw>
              </a:effectLst>
            </p:spPr>
          </p:pic>
        </p:grpSp>
      </p:grpSp>
      <p:grpSp>
        <p:nvGrpSpPr>
          <p:cNvPr id="13" name="Google Shape;2499;p66">
            <a:extLst>
              <a:ext uri="{FF2B5EF4-FFF2-40B4-BE49-F238E27FC236}">
                <a16:creationId xmlns:a16="http://schemas.microsoft.com/office/drawing/2014/main" id="{D3323A19-0153-8749-5788-89F867D49E88}"/>
              </a:ext>
            </a:extLst>
          </p:cNvPr>
          <p:cNvGrpSpPr/>
          <p:nvPr/>
        </p:nvGrpSpPr>
        <p:grpSpPr>
          <a:xfrm>
            <a:off x="4591930" y="2378210"/>
            <a:ext cx="746095" cy="516368"/>
            <a:chOff x="923424" y="1580182"/>
            <a:chExt cx="1171264" cy="810752"/>
          </a:xfrm>
        </p:grpSpPr>
        <p:sp>
          <p:nvSpPr>
            <p:cNvPr id="14" name="Google Shape;2500;p66">
              <a:extLst>
                <a:ext uri="{FF2B5EF4-FFF2-40B4-BE49-F238E27FC236}">
                  <a16:creationId xmlns:a16="http://schemas.microsoft.com/office/drawing/2014/main" id="{61FD6B41-E4CF-F3C3-FB75-0B20D8FE2A8D}"/>
                </a:ext>
              </a:extLst>
            </p:cNvPr>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01;p66">
              <a:extLst>
                <a:ext uri="{FF2B5EF4-FFF2-40B4-BE49-F238E27FC236}">
                  <a16:creationId xmlns:a16="http://schemas.microsoft.com/office/drawing/2014/main" id="{DBB80938-9793-1A8D-76FB-74449E538E99}"/>
                </a:ext>
              </a:extLst>
            </p:cNvPr>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02;p66">
              <a:extLst>
                <a:ext uri="{FF2B5EF4-FFF2-40B4-BE49-F238E27FC236}">
                  <a16:creationId xmlns:a16="http://schemas.microsoft.com/office/drawing/2014/main" id="{2B174EA9-65C3-772A-1977-E74A8E5DD4A2}"/>
                </a:ext>
              </a:extLst>
            </p:cNvPr>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03;p66">
              <a:extLst>
                <a:ext uri="{FF2B5EF4-FFF2-40B4-BE49-F238E27FC236}">
                  <a16:creationId xmlns:a16="http://schemas.microsoft.com/office/drawing/2014/main" id="{F17DAC73-D43C-E273-860A-EE3B0D65498C}"/>
                </a:ext>
              </a:extLst>
            </p:cNvPr>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2524;p66">
            <a:extLst>
              <a:ext uri="{FF2B5EF4-FFF2-40B4-BE49-F238E27FC236}">
                <a16:creationId xmlns:a16="http://schemas.microsoft.com/office/drawing/2014/main" id="{3B6C896E-B66D-AEC6-1304-943DDE58FECB}"/>
              </a:ext>
            </a:extLst>
          </p:cNvPr>
          <p:cNvPicPr preferRelativeResize="0"/>
          <p:nvPr/>
        </p:nvPicPr>
        <p:blipFill rotWithShape="1">
          <a:blip r:embed="rId4">
            <a:alphaModFix/>
          </a:blip>
          <a:srcRect l="28959" t="12546" r="12546" b="12546"/>
          <a:stretch/>
        </p:blipFill>
        <p:spPr>
          <a:xfrm rot="10800000">
            <a:off x="3736699" y="3003002"/>
            <a:ext cx="726651" cy="596548"/>
          </a:xfrm>
          <a:prstGeom prst="rect">
            <a:avLst/>
          </a:prstGeom>
          <a:noFill/>
          <a:ln>
            <a:noFill/>
          </a:ln>
        </p:spPr>
      </p:pic>
      <p:pic>
        <p:nvPicPr>
          <p:cNvPr id="19" name="Google Shape;2526;p66">
            <a:extLst>
              <a:ext uri="{FF2B5EF4-FFF2-40B4-BE49-F238E27FC236}">
                <a16:creationId xmlns:a16="http://schemas.microsoft.com/office/drawing/2014/main" id="{8743C557-874E-7120-8D92-70FE9EA6462F}"/>
              </a:ext>
            </a:extLst>
          </p:cNvPr>
          <p:cNvPicPr preferRelativeResize="0"/>
          <p:nvPr/>
        </p:nvPicPr>
        <p:blipFill>
          <a:blip r:embed="rId5">
            <a:alphaModFix/>
          </a:blip>
          <a:stretch>
            <a:fillRect/>
          </a:stretch>
        </p:blipFill>
        <p:spPr>
          <a:xfrm>
            <a:off x="5465000" y="873525"/>
            <a:ext cx="1057848" cy="962300"/>
          </a:xfrm>
          <a:prstGeom prst="rect">
            <a:avLst/>
          </a:prstGeom>
          <a:noFill/>
          <a:ln>
            <a:noFill/>
          </a:ln>
        </p:spPr>
      </p:pic>
    </p:spTree>
    <p:extLst>
      <p:ext uri="{BB962C8B-B14F-4D97-AF65-F5344CB8AC3E}">
        <p14:creationId xmlns:p14="http://schemas.microsoft.com/office/powerpoint/2010/main" val="2389986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grpSp>
        <p:nvGrpSpPr>
          <p:cNvPr id="1131" name="Google Shape;1131;p34"/>
          <p:cNvGrpSpPr/>
          <p:nvPr/>
        </p:nvGrpSpPr>
        <p:grpSpPr>
          <a:xfrm>
            <a:off x="5419492" y="2981900"/>
            <a:ext cx="599700" cy="599700"/>
            <a:chOff x="7030339" y="1393551"/>
            <a:chExt cx="599700" cy="599700"/>
          </a:xfrm>
        </p:grpSpPr>
        <p:sp>
          <p:nvSpPr>
            <p:cNvPr id="1132" name="Google Shape;1132;p34"/>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34"/>
          <p:cNvGrpSpPr/>
          <p:nvPr/>
        </p:nvGrpSpPr>
        <p:grpSpPr>
          <a:xfrm>
            <a:off x="2331465" y="2981900"/>
            <a:ext cx="599700" cy="599700"/>
            <a:chOff x="7030339" y="1393551"/>
            <a:chExt cx="599700" cy="599700"/>
          </a:xfrm>
        </p:grpSpPr>
        <p:sp>
          <p:nvSpPr>
            <p:cNvPr id="1135" name="Google Shape;1135;p34"/>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34"/>
          <p:cNvGrpSpPr/>
          <p:nvPr/>
        </p:nvGrpSpPr>
        <p:grpSpPr>
          <a:xfrm>
            <a:off x="3875478" y="1611356"/>
            <a:ext cx="599700" cy="599700"/>
            <a:chOff x="7030339" y="1393551"/>
            <a:chExt cx="599700" cy="599700"/>
          </a:xfrm>
        </p:grpSpPr>
        <p:sp>
          <p:nvSpPr>
            <p:cNvPr id="1138" name="Google Shape;1138;p34"/>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34"/>
          <p:cNvGrpSpPr/>
          <p:nvPr/>
        </p:nvGrpSpPr>
        <p:grpSpPr>
          <a:xfrm>
            <a:off x="787451" y="1611356"/>
            <a:ext cx="599700" cy="599700"/>
            <a:chOff x="7030339" y="1393551"/>
            <a:chExt cx="599700" cy="599700"/>
          </a:xfrm>
        </p:grpSpPr>
        <p:sp>
          <p:nvSpPr>
            <p:cNvPr id="1141" name="Google Shape;1141;p34"/>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 name="Google Shape;1143;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Methodology</a:t>
            </a:r>
            <a:endParaRPr dirty="0"/>
          </a:p>
        </p:txBody>
      </p:sp>
      <p:sp>
        <p:nvSpPr>
          <p:cNvPr id="1145" name="Google Shape;1145;p34"/>
          <p:cNvSpPr txBox="1">
            <a:spLocks noGrp="1"/>
          </p:cNvSpPr>
          <p:nvPr>
            <p:ph type="subTitle" idx="1"/>
          </p:nvPr>
        </p:nvSpPr>
        <p:spPr>
          <a:xfrm>
            <a:off x="1622189" y="1992361"/>
            <a:ext cx="21723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46" name="Google Shape;1146;p34"/>
          <p:cNvSpPr txBox="1">
            <a:spLocks noGrp="1"/>
          </p:cNvSpPr>
          <p:nvPr>
            <p:ph type="subTitle" idx="2"/>
          </p:nvPr>
        </p:nvSpPr>
        <p:spPr>
          <a:xfrm>
            <a:off x="4708930" y="1992361"/>
            <a:ext cx="21762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48" name="Google Shape;1148;p34"/>
          <p:cNvSpPr txBox="1">
            <a:spLocks noGrp="1"/>
          </p:cNvSpPr>
          <p:nvPr>
            <p:ph type="title" idx="5"/>
          </p:nvPr>
        </p:nvSpPr>
        <p:spPr>
          <a:xfrm>
            <a:off x="806189" y="1687406"/>
            <a:ext cx="562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49" name="Google Shape;1149;p34"/>
          <p:cNvSpPr txBox="1">
            <a:spLocks noGrp="1"/>
          </p:cNvSpPr>
          <p:nvPr>
            <p:ph type="title" idx="6"/>
          </p:nvPr>
        </p:nvSpPr>
        <p:spPr>
          <a:xfrm>
            <a:off x="2360905" y="3057950"/>
            <a:ext cx="557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50" name="Google Shape;1150;p34"/>
          <p:cNvSpPr txBox="1">
            <a:spLocks noGrp="1"/>
          </p:cNvSpPr>
          <p:nvPr>
            <p:ph type="title" idx="8"/>
          </p:nvPr>
        </p:nvSpPr>
        <p:spPr>
          <a:xfrm>
            <a:off x="5438242" y="3057950"/>
            <a:ext cx="562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151" name="Google Shape;1151;p34"/>
          <p:cNvSpPr txBox="1">
            <a:spLocks noGrp="1"/>
          </p:cNvSpPr>
          <p:nvPr>
            <p:ph type="title" idx="7"/>
          </p:nvPr>
        </p:nvSpPr>
        <p:spPr>
          <a:xfrm>
            <a:off x="3896472" y="1687406"/>
            <a:ext cx="557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1152" name="Google Shape;1152;p34"/>
          <p:cNvPicPr preferRelativeResize="0"/>
          <p:nvPr/>
        </p:nvPicPr>
        <p:blipFill rotWithShape="1">
          <a:blip r:embed="rId3">
            <a:alphaModFix/>
          </a:blip>
          <a:srcRect l="28959" t="12546" r="12546" b="12546"/>
          <a:stretch/>
        </p:blipFill>
        <p:spPr>
          <a:xfrm rot="10800000">
            <a:off x="8001699" y="1985127"/>
            <a:ext cx="726651" cy="596548"/>
          </a:xfrm>
          <a:prstGeom prst="rect">
            <a:avLst/>
          </a:prstGeom>
          <a:noFill/>
          <a:ln>
            <a:noFill/>
          </a:ln>
        </p:spPr>
      </p:pic>
      <p:grpSp>
        <p:nvGrpSpPr>
          <p:cNvPr id="1153" name="Google Shape;1153;p34"/>
          <p:cNvGrpSpPr/>
          <p:nvPr/>
        </p:nvGrpSpPr>
        <p:grpSpPr>
          <a:xfrm>
            <a:off x="7216781" y="619150"/>
            <a:ext cx="1211612" cy="438051"/>
            <a:chOff x="175552" y="1101686"/>
            <a:chExt cx="520944" cy="188336"/>
          </a:xfrm>
        </p:grpSpPr>
        <p:sp>
          <p:nvSpPr>
            <p:cNvPr id="1154" name="Google Shape;1154;p34"/>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34"/>
          <p:cNvGrpSpPr/>
          <p:nvPr/>
        </p:nvGrpSpPr>
        <p:grpSpPr>
          <a:xfrm>
            <a:off x="713231" y="4173125"/>
            <a:ext cx="1211612" cy="438051"/>
            <a:chOff x="175552" y="1101686"/>
            <a:chExt cx="520944" cy="188336"/>
          </a:xfrm>
        </p:grpSpPr>
        <p:sp>
          <p:nvSpPr>
            <p:cNvPr id="1179" name="Google Shape;1179;p34"/>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4"/>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4"/>
          <p:cNvSpPr txBox="1">
            <a:spLocks noGrp="1"/>
          </p:cNvSpPr>
          <p:nvPr>
            <p:ph type="subTitle" idx="9"/>
          </p:nvPr>
        </p:nvSpPr>
        <p:spPr>
          <a:xfrm>
            <a:off x="1622200" y="1687401"/>
            <a:ext cx="2172300" cy="447600"/>
          </a:xfrm>
          <a:prstGeom prst="rect">
            <a:avLst/>
          </a:prstGeom>
        </p:spPr>
        <p:txBody>
          <a:bodyPr spcFirstLastPara="1" wrap="square" lIns="91425" tIns="91425" rIns="91425" bIns="91425" anchor="b" anchorCtr="0">
            <a:noAutofit/>
          </a:bodyPr>
          <a:lstStyle/>
          <a:p>
            <a:pPr marL="0" indent="0"/>
            <a:r>
              <a:rPr lang="en-IN" sz="1600" dirty="0"/>
              <a:t>Data Collection and Configuration</a:t>
            </a:r>
          </a:p>
        </p:txBody>
      </p:sp>
      <p:sp>
        <p:nvSpPr>
          <p:cNvPr id="1204" name="Google Shape;1204;p34"/>
          <p:cNvSpPr txBox="1">
            <a:spLocks noGrp="1"/>
          </p:cNvSpPr>
          <p:nvPr>
            <p:ph type="subTitle" idx="13"/>
          </p:nvPr>
        </p:nvSpPr>
        <p:spPr>
          <a:xfrm>
            <a:off x="4708933" y="1687401"/>
            <a:ext cx="2176200" cy="447600"/>
          </a:xfrm>
          <a:prstGeom prst="rect">
            <a:avLst/>
          </a:prstGeom>
        </p:spPr>
        <p:txBody>
          <a:bodyPr spcFirstLastPara="1" wrap="square" lIns="91425" tIns="91425" rIns="91425" bIns="91425" anchor="b" anchorCtr="0">
            <a:noAutofit/>
          </a:bodyPr>
          <a:lstStyle/>
          <a:p>
            <a:pPr lvl="0"/>
            <a:r>
              <a:rPr lang="en-IN" sz="1600" dirty="0"/>
              <a:t>Data Filtering and Normalization</a:t>
            </a:r>
          </a:p>
        </p:txBody>
      </p:sp>
      <p:sp>
        <p:nvSpPr>
          <p:cNvPr id="1205" name="Google Shape;1205;p34"/>
          <p:cNvSpPr txBox="1">
            <a:spLocks noGrp="1"/>
          </p:cNvSpPr>
          <p:nvPr>
            <p:ph type="subTitle" idx="14"/>
          </p:nvPr>
        </p:nvSpPr>
        <p:spPr>
          <a:xfrm>
            <a:off x="2976883" y="3221498"/>
            <a:ext cx="2176200" cy="447600"/>
          </a:xfrm>
          <a:prstGeom prst="rect">
            <a:avLst/>
          </a:prstGeom>
        </p:spPr>
        <p:txBody>
          <a:bodyPr spcFirstLastPara="1" wrap="square" lIns="91425" tIns="91425" rIns="91425" bIns="91425" anchor="b" anchorCtr="0">
            <a:noAutofit/>
          </a:bodyPr>
          <a:lstStyle/>
          <a:p>
            <a:pPr lvl="0"/>
            <a:r>
              <a:rPr lang="en-IN" sz="1800" dirty="0"/>
              <a:t>Threat Detection and Analysis</a:t>
            </a:r>
          </a:p>
        </p:txBody>
      </p:sp>
      <p:sp>
        <p:nvSpPr>
          <p:cNvPr id="1206" name="Google Shape;1206;p34"/>
          <p:cNvSpPr txBox="1">
            <a:spLocks noGrp="1"/>
          </p:cNvSpPr>
          <p:nvPr>
            <p:ph type="subTitle" idx="15"/>
          </p:nvPr>
        </p:nvSpPr>
        <p:spPr>
          <a:xfrm>
            <a:off x="6022920" y="3214064"/>
            <a:ext cx="2176200" cy="447600"/>
          </a:xfrm>
          <a:prstGeom prst="rect">
            <a:avLst/>
          </a:prstGeom>
        </p:spPr>
        <p:txBody>
          <a:bodyPr spcFirstLastPara="1" wrap="square" lIns="91425" tIns="91425" rIns="91425" bIns="91425" anchor="b" anchorCtr="0">
            <a:noAutofit/>
          </a:bodyPr>
          <a:lstStyle/>
          <a:p>
            <a:pPr lvl="0"/>
            <a:r>
              <a:rPr lang="en-IN" sz="1800" dirty="0"/>
              <a:t>Investigation and  Response</a:t>
            </a:r>
          </a:p>
        </p:txBody>
      </p:sp>
      <p:grpSp>
        <p:nvGrpSpPr>
          <p:cNvPr id="1207" name="Google Shape;1207;p34"/>
          <p:cNvGrpSpPr/>
          <p:nvPr/>
        </p:nvGrpSpPr>
        <p:grpSpPr>
          <a:xfrm>
            <a:off x="5853435" y="241902"/>
            <a:ext cx="745978" cy="516368"/>
            <a:chOff x="923424" y="1580182"/>
            <a:chExt cx="1171264" cy="810752"/>
          </a:xfrm>
        </p:grpSpPr>
        <p:sp>
          <p:nvSpPr>
            <p:cNvPr id="1208" name="Google Shape;1208;p34"/>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36FC6BB5-F586-9854-9FBE-C71D5E38E170}"/>
              </a:ext>
            </a:extLst>
          </p:cNvPr>
          <p:cNvSpPr>
            <a:spLocks noGrp="1"/>
          </p:cNvSpPr>
          <p:nvPr>
            <p:ph type="subTitle" idx="4"/>
          </p:nvPr>
        </p:nvSpPr>
        <p:spPr/>
        <p:txBody>
          <a:bodyPr/>
          <a:lstStyle/>
          <a:p>
            <a:endParaRPr lang="en-IN"/>
          </a:p>
        </p:txBody>
      </p:sp>
      <p:sp>
        <p:nvSpPr>
          <p:cNvPr id="6" name="Subtitle 5">
            <a:extLst>
              <a:ext uri="{FF2B5EF4-FFF2-40B4-BE49-F238E27FC236}">
                <a16:creationId xmlns:a16="http://schemas.microsoft.com/office/drawing/2014/main" id="{7C639B34-B3F9-1DDD-02A5-A99E2ADB7660}"/>
              </a:ext>
            </a:extLst>
          </p:cNvPr>
          <p:cNvSpPr>
            <a:spLocks noGrp="1"/>
          </p:cNvSpPr>
          <p:nvPr>
            <p:ph type="subTitle" idx="3"/>
          </p:nvPr>
        </p:nvSpPr>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0"/>
        <p:cNvGrpSpPr/>
        <p:nvPr/>
      </p:nvGrpSpPr>
      <p:grpSpPr>
        <a:xfrm>
          <a:off x="0" y="0"/>
          <a:ext cx="0" cy="0"/>
          <a:chOff x="0" y="0"/>
          <a:chExt cx="0" cy="0"/>
        </a:xfrm>
      </p:grpSpPr>
      <p:sp>
        <p:nvSpPr>
          <p:cNvPr id="1761" name="Google Shape;1761;p44"/>
          <p:cNvSpPr txBox="1">
            <a:spLocks noGrp="1"/>
          </p:cNvSpPr>
          <p:nvPr>
            <p:ph type="title"/>
          </p:nvPr>
        </p:nvSpPr>
        <p:spPr>
          <a:xfrm>
            <a:off x="111311" y="152927"/>
            <a:ext cx="7770378" cy="11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Installation (Environment Setup)</a:t>
            </a:r>
            <a:endParaRPr dirty="0">
              <a:solidFill>
                <a:schemeClr val="bg1"/>
              </a:solidFill>
            </a:endParaRPr>
          </a:p>
        </p:txBody>
      </p:sp>
      <p:sp>
        <p:nvSpPr>
          <p:cNvPr id="1762" name="Google Shape;1762;p44"/>
          <p:cNvSpPr/>
          <p:nvPr/>
        </p:nvSpPr>
        <p:spPr>
          <a:xfrm rot="1771310">
            <a:off x="6843825" y="90791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3" name="Google Shape;1763;p44"/>
          <p:cNvPicPr preferRelativeResize="0"/>
          <p:nvPr/>
        </p:nvPicPr>
        <p:blipFill rotWithShape="1">
          <a:blip r:embed="rId4">
            <a:alphaModFix/>
          </a:blip>
          <a:srcRect l="28959" t="12546" r="12546" b="12546"/>
          <a:stretch/>
        </p:blipFill>
        <p:spPr>
          <a:xfrm rot="10800000">
            <a:off x="844999" y="3862877"/>
            <a:ext cx="726651" cy="596548"/>
          </a:xfrm>
          <a:prstGeom prst="rect">
            <a:avLst/>
          </a:prstGeom>
          <a:noFill/>
          <a:ln>
            <a:noFill/>
          </a:ln>
        </p:spPr>
      </p:pic>
      <p:pic>
        <p:nvPicPr>
          <p:cNvPr id="2" name="Picture 1">
            <a:extLst>
              <a:ext uri="{FF2B5EF4-FFF2-40B4-BE49-F238E27FC236}">
                <a16:creationId xmlns:a16="http://schemas.microsoft.com/office/drawing/2014/main" id="{F3CD456F-E881-F9F9-C6F4-57B8CD0C25D7}"/>
              </a:ext>
            </a:extLst>
          </p:cNvPr>
          <p:cNvPicPr>
            <a:picLocks noChangeAspect="1"/>
          </p:cNvPicPr>
          <p:nvPr/>
        </p:nvPicPr>
        <p:blipFill>
          <a:blip r:embed="rId5"/>
          <a:stretch>
            <a:fillRect/>
          </a:stretch>
        </p:blipFill>
        <p:spPr>
          <a:xfrm>
            <a:off x="2118319" y="1040603"/>
            <a:ext cx="6665388" cy="38952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grpSp>
        <p:nvGrpSpPr>
          <p:cNvPr id="1131" name="Google Shape;1131;p34"/>
          <p:cNvGrpSpPr/>
          <p:nvPr/>
        </p:nvGrpSpPr>
        <p:grpSpPr>
          <a:xfrm>
            <a:off x="5419492" y="2981900"/>
            <a:ext cx="599700" cy="599700"/>
            <a:chOff x="7030339" y="1393551"/>
            <a:chExt cx="599700" cy="599700"/>
          </a:xfrm>
        </p:grpSpPr>
        <p:sp>
          <p:nvSpPr>
            <p:cNvPr id="1132" name="Google Shape;1132;p34"/>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34"/>
          <p:cNvGrpSpPr/>
          <p:nvPr/>
        </p:nvGrpSpPr>
        <p:grpSpPr>
          <a:xfrm>
            <a:off x="1944009" y="2981900"/>
            <a:ext cx="599700" cy="599700"/>
            <a:chOff x="7030339" y="1393551"/>
            <a:chExt cx="599700" cy="599700"/>
          </a:xfrm>
        </p:grpSpPr>
        <p:sp>
          <p:nvSpPr>
            <p:cNvPr id="1135" name="Google Shape;1135;p34"/>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34"/>
          <p:cNvGrpSpPr/>
          <p:nvPr/>
        </p:nvGrpSpPr>
        <p:grpSpPr>
          <a:xfrm>
            <a:off x="3875478" y="1611356"/>
            <a:ext cx="599700" cy="599700"/>
            <a:chOff x="7030339" y="1393551"/>
            <a:chExt cx="599700" cy="599700"/>
          </a:xfrm>
        </p:grpSpPr>
        <p:sp>
          <p:nvSpPr>
            <p:cNvPr id="1138" name="Google Shape;1138;p34"/>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34"/>
          <p:cNvGrpSpPr/>
          <p:nvPr/>
        </p:nvGrpSpPr>
        <p:grpSpPr>
          <a:xfrm>
            <a:off x="787451" y="1611356"/>
            <a:ext cx="599700" cy="599700"/>
            <a:chOff x="7030339" y="1393551"/>
            <a:chExt cx="599700" cy="599700"/>
          </a:xfrm>
        </p:grpSpPr>
        <p:sp>
          <p:nvSpPr>
            <p:cNvPr id="1141" name="Google Shape;1141;p34"/>
            <p:cNvSpPr/>
            <p:nvPr/>
          </p:nvSpPr>
          <p:spPr>
            <a:xfrm>
              <a:off x="7030339" y="1393551"/>
              <a:ext cx="599700" cy="5997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7071500" y="1434773"/>
              <a:ext cx="517500" cy="517500"/>
            </a:xfrm>
            <a:prstGeom prst="ellipse">
              <a:avLst/>
            </a:prstGeom>
            <a:gradFill>
              <a:gsLst>
                <a:gs pos="0">
                  <a:schemeClr val="l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3" name="Google Shape;1143;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Tools &amp; Technology Used</a:t>
            </a:r>
            <a:endParaRPr dirty="0"/>
          </a:p>
        </p:txBody>
      </p:sp>
      <p:sp>
        <p:nvSpPr>
          <p:cNvPr id="1145" name="Google Shape;1145;p34"/>
          <p:cNvSpPr txBox="1">
            <a:spLocks noGrp="1"/>
          </p:cNvSpPr>
          <p:nvPr>
            <p:ph type="subTitle" idx="1"/>
          </p:nvPr>
        </p:nvSpPr>
        <p:spPr>
          <a:xfrm>
            <a:off x="1622189" y="1992361"/>
            <a:ext cx="21723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Used as SIEM and XDR	</a:t>
            </a:r>
            <a:endParaRPr dirty="0"/>
          </a:p>
        </p:txBody>
      </p:sp>
      <p:sp>
        <p:nvSpPr>
          <p:cNvPr id="1146" name="Google Shape;1146;p34"/>
          <p:cNvSpPr txBox="1">
            <a:spLocks noGrp="1"/>
          </p:cNvSpPr>
          <p:nvPr>
            <p:ph type="subTitle" idx="2"/>
          </p:nvPr>
        </p:nvSpPr>
        <p:spPr>
          <a:xfrm>
            <a:off x="4708929" y="1992361"/>
            <a:ext cx="2559279"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Used For Case Management </a:t>
            </a:r>
            <a:endParaRPr dirty="0"/>
          </a:p>
        </p:txBody>
      </p:sp>
      <p:sp>
        <p:nvSpPr>
          <p:cNvPr id="1148" name="Google Shape;1148;p34"/>
          <p:cNvSpPr txBox="1">
            <a:spLocks noGrp="1"/>
          </p:cNvSpPr>
          <p:nvPr>
            <p:ph type="title" idx="5"/>
          </p:nvPr>
        </p:nvSpPr>
        <p:spPr>
          <a:xfrm>
            <a:off x="806189" y="1687406"/>
            <a:ext cx="562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149" name="Google Shape;1149;p34"/>
          <p:cNvSpPr txBox="1">
            <a:spLocks noGrp="1"/>
          </p:cNvSpPr>
          <p:nvPr>
            <p:ph type="title" idx="6"/>
          </p:nvPr>
        </p:nvSpPr>
        <p:spPr>
          <a:xfrm>
            <a:off x="1973449" y="3057950"/>
            <a:ext cx="557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150" name="Google Shape;1150;p34"/>
          <p:cNvSpPr txBox="1">
            <a:spLocks noGrp="1"/>
          </p:cNvSpPr>
          <p:nvPr>
            <p:ph type="title" idx="8"/>
          </p:nvPr>
        </p:nvSpPr>
        <p:spPr>
          <a:xfrm>
            <a:off x="5438242" y="3057950"/>
            <a:ext cx="5622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151" name="Google Shape;1151;p34"/>
          <p:cNvSpPr txBox="1">
            <a:spLocks noGrp="1"/>
          </p:cNvSpPr>
          <p:nvPr>
            <p:ph type="title" idx="7"/>
          </p:nvPr>
        </p:nvSpPr>
        <p:spPr>
          <a:xfrm>
            <a:off x="3896472" y="1687406"/>
            <a:ext cx="557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1152" name="Google Shape;1152;p34"/>
          <p:cNvPicPr preferRelativeResize="0"/>
          <p:nvPr/>
        </p:nvPicPr>
        <p:blipFill rotWithShape="1">
          <a:blip r:embed="rId3">
            <a:alphaModFix/>
          </a:blip>
          <a:srcRect l="28959" t="12546" r="12546" b="12546"/>
          <a:stretch/>
        </p:blipFill>
        <p:spPr>
          <a:xfrm rot="10800000">
            <a:off x="8001699" y="1985127"/>
            <a:ext cx="726651" cy="596548"/>
          </a:xfrm>
          <a:prstGeom prst="rect">
            <a:avLst/>
          </a:prstGeom>
          <a:noFill/>
          <a:ln>
            <a:noFill/>
          </a:ln>
        </p:spPr>
      </p:pic>
      <p:grpSp>
        <p:nvGrpSpPr>
          <p:cNvPr id="1153" name="Google Shape;1153;p34"/>
          <p:cNvGrpSpPr/>
          <p:nvPr/>
        </p:nvGrpSpPr>
        <p:grpSpPr>
          <a:xfrm>
            <a:off x="7216781" y="619150"/>
            <a:ext cx="1211612" cy="438051"/>
            <a:chOff x="175552" y="1101686"/>
            <a:chExt cx="520944" cy="188336"/>
          </a:xfrm>
        </p:grpSpPr>
        <p:sp>
          <p:nvSpPr>
            <p:cNvPr id="1154" name="Google Shape;1154;p34"/>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34"/>
          <p:cNvGrpSpPr/>
          <p:nvPr/>
        </p:nvGrpSpPr>
        <p:grpSpPr>
          <a:xfrm>
            <a:off x="713231" y="4173125"/>
            <a:ext cx="1211612" cy="438051"/>
            <a:chOff x="175552" y="1101686"/>
            <a:chExt cx="520944" cy="188336"/>
          </a:xfrm>
        </p:grpSpPr>
        <p:sp>
          <p:nvSpPr>
            <p:cNvPr id="1179" name="Google Shape;1179;p34"/>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4"/>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4"/>
          <p:cNvSpPr txBox="1">
            <a:spLocks noGrp="1"/>
          </p:cNvSpPr>
          <p:nvPr>
            <p:ph type="subTitle" idx="9"/>
          </p:nvPr>
        </p:nvSpPr>
        <p:spPr>
          <a:xfrm>
            <a:off x="1622200" y="1687401"/>
            <a:ext cx="2172300" cy="447600"/>
          </a:xfrm>
          <a:prstGeom prst="rect">
            <a:avLst/>
          </a:prstGeom>
        </p:spPr>
        <p:txBody>
          <a:bodyPr spcFirstLastPara="1" wrap="square" lIns="91425" tIns="91425" rIns="91425" bIns="91425" anchor="b" anchorCtr="0">
            <a:noAutofit/>
          </a:bodyPr>
          <a:lstStyle/>
          <a:p>
            <a:pPr marL="0" indent="0"/>
            <a:r>
              <a:rPr lang="en-IN" sz="1600" dirty="0"/>
              <a:t>Wazuh</a:t>
            </a:r>
          </a:p>
        </p:txBody>
      </p:sp>
      <p:sp>
        <p:nvSpPr>
          <p:cNvPr id="1204" name="Google Shape;1204;p34"/>
          <p:cNvSpPr txBox="1">
            <a:spLocks noGrp="1"/>
          </p:cNvSpPr>
          <p:nvPr>
            <p:ph type="subTitle" idx="13"/>
          </p:nvPr>
        </p:nvSpPr>
        <p:spPr>
          <a:xfrm>
            <a:off x="4708933" y="1687401"/>
            <a:ext cx="2176200" cy="447600"/>
          </a:xfrm>
          <a:prstGeom prst="rect">
            <a:avLst/>
          </a:prstGeom>
        </p:spPr>
        <p:txBody>
          <a:bodyPr spcFirstLastPara="1" wrap="square" lIns="91425" tIns="91425" rIns="91425" bIns="91425" anchor="b" anchorCtr="0">
            <a:noAutofit/>
          </a:bodyPr>
          <a:lstStyle/>
          <a:p>
            <a:pPr lvl="0"/>
            <a:r>
              <a:rPr lang="en-IN" sz="1600" dirty="0" err="1"/>
              <a:t>TheHive</a:t>
            </a:r>
            <a:endParaRPr lang="en-IN" sz="1600" dirty="0"/>
          </a:p>
        </p:txBody>
      </p:sp>
      <p:sp>
        <p:nvSpPr>
          <p:cNvPr id="1205" name="Google Shape;1205;p34"/>
          <p:cNvSpPr txBox="1">
            <a:spLocks noGrp="1"/>
          </p:cNvSpPr>
          <p:nvPr>
            <p:ph type="subTitle" idx="14"/>
          </p:nvPr>
        </p:nvSpPr>
        <p:spPr>
          <a:xfrm>
            <a:off x="2403573" y="2946438"/>
            <a:ext cx="2559279" cy="447600"/>
          </a:xfrm>
          <a:prstGeom prst="rect">
            <a:avLst/>
          </a:prstGeom>
        </p:spPr>
        <p:txBody>
          <a:bodyPr spcFirstLastPara="1" wrap="square" lIns="91425" tIns="91425" rIns="91425" bIns="91425" anchor="b" anchorCtr="0">
            <a:noAutofit/>
          </a:bodyPr>
          <a:lstStyle/>
          <a:p>
            <a:pPr lvl="0"/>
            <a:r>
              <a:rPr lang="en-IN" sz="1800" dirty="0"/>
              <a:t>Threat intelligence</a:t>
            </a:r>
          </a:p>
        </p:txBody>
      </p:sp>
      <p:sp>
        <p:nvSpPr>
          <p:cNvPr id="1206" name="Google Shape;1206;p34"/>
          <p:cNvSpPr txBox="1">
            <a:spLocks noGrp="1"/>
          </p:cNvSpPr>
          <p:nvPr>
            <p:ph type="subTitle" idx="15"/>
          </p:nvPr>
        </p:nvSpPr>
        <p:spPr>
          <a:xfrm>
            <a:off x="6000618" y="2909267"/>
            <a:ext cx="2176200" cy="447600"/>
          </a:xfrm>
          <a:prstGeom prst="rect">
            <a:avLst/>
          </a:prstGeom>
        </p:spPr>
        <p:txBody>
          <a:bodyPr spcFirstLastPara="1" wrap="square" lIns="91425" tIns="91425" rIns="91425" bIns="91425" anchor="b" anchorCtr="0">
            <a:noAutofit/>
          </a:bodyPr>
          <a:lstStyle/>
          <a:p>
            <a:pPr lvl="0"/>
            <a:r>
              <a:rPr lang="en-IN" sz="1800" dirty="0"/>
              <a:t>Python and API</a:t>
            </a:r>
          </a:p>
        </p:txBody>
      </p:sp>
      <p:grpSp>
        <p:nvGrpSpPr>
          <p:cNvPr id="1207" name="Google Shape;1207;p34"/>
          <p:cNvGrpSpPr/>
          <p:nvPr/>
        </p:nvGrpSpPr>
        <p:grpSpPr>
          <a:xfrm>
            <a:off x="5853435" y="241902"/>
            <a:ext cx="745978" cy="516368"/>
            <a:chOff x="923424" y="1580182"/>
            <a:chExt cx="1171264" cy="810752"/>
          </a:xfrm>
        </p:grpSpPr>
        <p:sp>
          <p:nvSpPr>
            <p:cNvPr id="1208" name="Google Shape;1208;p34"/>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36FC6BB5-F586-9854-9FBE-C71D5E38E170}"/>
              </a:ext>
            </a:extLst>
          </p:cNvPr>
          <p:cNvSpPr>
            <a:spLocks noGrp="1"/>
          </p:cNvSpPr>
          <p:nvPr>
            <p:ph type="subTitle" idx="4"/>
          </p:nvPr>
        </p:nvSpPr>
        <p:spPr>
          <a:xfrm>
            <a:off x="6171600" y="3349931"/>
            <a:ext cx="2452010" cy="484800"/>
          </a:xfrm>
        </p:spPr>
        <p:txBody>
          <a:bodyPr/>
          <a:lstStyle/>
          <a:p>
            <a:r>
              <a:rPr lang="en-IN" dirty="0"/>
              <a:t>Used for the scripting and API integrations </a:t>
            </a:r>
          </a:p>
        </p:txBody>
      </p:sp>
      <p:sp>
        <p:nvSpPr>
          <p:cNvPr id="6" name="Subtitle 5">
            <a:extLst>
              <a:ext uri="{FF2B5EF4-FFF2-40B4-BE49-F238E27FC236}">
                <a16:creationId xmlns:a16="http://schemas.microsoft.com/office/drawing/2014/main" id="{7C639B34-B3F9-1DDD-02A5-A99E2ADB7660}"/>
              </a:ext>
            </a:extLst>
          </p:cNvPr>
          <p:cNvSpPr>
            <a:spLocks noGrp="1"/>
          </p:cNvSpPr>
          <p:nvPr>
            <p:ph type="subTitle" idx="3"/>
          </p:nvPr>
        </p:nvSpPr>
        <p:spPr>
          <a:xfrm>
            <a:off x="2487478" y="3208683"/>
            <a:ext cx="2756359" cy="484800"/>
          </a:xfrm>
        </p:spPr>
        <p:txBody>
          <a:bodyPr/>
          <a:lstStyle/>
          <a:p>
            <a:pPr marL="46038" indent="-46038"/>
            <a:r>
              <a:rPr lang="en-IN" dirty="0"/>
              <a:t>Used for getting the intelligence 🧠  from VT, MISP, Cortex, and </a:t>
            </a:r>
            <a:r>
              <a:rPr lang="en-IN" dirty="0" err="1"/>
              <a:t>multivers</a:t>
            </a:r>
            <a:endParaRPr lang="en-IN" dirty="0"/>
          </a:p>
        </p:txBody>
      </p:sp>
    </p:spTree>
    <p:extLst>
      <p:ext uri="{BB962C8B-B14F-4D97-AF65-F5344CB8AC3E}">
        <p14:creationId xmlns:p14="http://schemas.microsoft.com/office/powerpoint/2010/main" val="3033076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1276" name="Google Shape;1276;p36"/>
          <p:cNvSpPr txBox="1">
            <a:spLocks noGrp="1"/>
          </p:cNvSpPr>
          <p:nvPr>
            <p:ph type="subTitle" idx="1"/>
          </p:nvPr>
        </p:nvSpPr>
        <p:spPr>
          <a:xfrm>
            <a:off x="4059997" y="2222190"/>
            <a:ext cx="4032300" cy="43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Detecting known bad actors with Wazuh and </a:t>
            </a:r>
            <a:r>
              <a:rPr lang="en-US" dirty="0" err="1"/>
              <a:t>AbuseIPDB</a:t>
            </a:r>
            <a:endParaRPr dirty="0"/>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pic>
        <p:nvPicPr>
          <p:cNvPr id="1319" name="Google Shape;1319;p37"/>
          <p:cNvPicPr preferRelativeResize="0"/>
          <p:nvPr/>
        </p:nvPicPr>
        <p:blipFill rotWithShape="1">
          <a:blip r:embed="rId3">
            <a:alphaModFix/>
          </a:blip>
          <a:srcRect l="5186" t="15845" b="14380"/>
          <a:stretch/>
        </p:blipFill>
        <p:spPr>
          <a:xfrm flipH="1">
            <a:off x="5979575" y="2449085"/>
            <a:ext cx="2855025" cy="2064050"/>
          </a:xfrm>
          <a:prstGeom prst="rect">
            <a:avLst/>
          </a:prstGeom>
          <a:noFill/>
          <a:ln>
            <a:noFill/>
          </a:ln>
          <a:effectLst>
            <a:outerShdw blurRad="257175" dist="114300" dir="21540000" algn="bl" rotWithShape="0">
              <a:schemeClr val="lt1">
                <a:alpha val="90000"/>
              </a:schemeClr>
            </a:outerShdw>
          </a:effectLst>
        </p:spPr>
      </p:pic>
      <p:pic>
        <p:nvPicPr>
          <p:cNvPr id="3" name="Picture 2">
            <a:extLst>
              <a:ext uri="{FF2B5EF4-FFF2-40B4-BE49-F238E27FC236}">
                <a16:creationId xmlns:a16="http://schemas.microsoft.com/office/drawing/2014/main" id="{7AD0503E-57CA-146C-7885-84B2C221A0AC}"/>
              </a:ext>
            </a:extLst>
          </p:cNvPr>
          <p:cNvPicPr>
            <a:picLocks noChangeAspect="1"/>
          </p:cNvPicPr>
          <p:nvPr/>
        </p:nvPicPr>
        <p:blipFill>
          <a:blip r:embed="rId4">
            <a:alphaModFix amt="20000"/>
          </a:blip>
          <a:stretch>
            <a:fillRect/>
          </a:stretch>
        </p:blipFill>
        <p:spPr>
          <a:xfrm>
            <a:off x="128660" y="1614542"/>
            <a:ext cx="8928896" cy="1984199"/>
          </a:xfrm>
          <a:prstGeom prst="rect">
            <a:avLst/>
          </a:prstGeom>
        </p:spPr>
      </p:pic>
      <p:pic>
        <p:nvPicPr>
          <p:cNvPr id="1348" name="Google Shape;1348;p37"/>
          <p:cNvPicPr preferRelativeResize="0"/>
          <p:nvPr/>
        </p:nvPicPr>
        <p:blipFill rotWithShape="1">
          <a:blip r:embed="rId5">
            <a:alphaModFix/>
          </a:blip>
          <a:srcRect l="7501" t="14406" r="9607" b="8266"/>
          <a:stretch/>
        </p:blipFill>
        <p:spPr>
          <a:xfrm>
            <a:off x="5636675" y="808404"/>
            <a:ext cx="683752" cy="843341"/>
          </a:xfrm>
          <a:prstGeom prst="rect">
            <a:avLst/>
          </a:prstGeom>
          <a:noFill/>
          <a:ln>
            <a:noFill/>
          </a:ln>
        </p:spPr>
      </p:pic>
      <p:pic>
        <p:nvPicPr>
          <p:cNvPr id="1347" name="Google Shape;1347;p37"/>
          <p:cNvPicPr preferRelativeResize="0"/>
          <p:nvPr/>
        </p:nvPicPr>
        <p:blipFill rotWithShape="1">
          <a:blip r:embed="rId6">
            <a:alphaModFix/>
          </a:blip>
          <a:srcRect l="28959" t="12546" r="12546" b="12546"/>
          <a:stretch/>
        </p:blipFill>
        <p:spPr>
          <a:xfrm rot="10800000">
            <a:off x="3929074" y="3659727"/>
            <a:ext cx="726651" cy="596548"/>
          </a:xfrm>
          <a:prstGeom prst="rect">
            <a:avLst/>
          </a:prstGeom>
          <a:noFill/>
          <a:ln>
            <a:noFill/>
          </a:ln>
        </p:spPr>
      </p:pic>
      <p:sp>
        <p:nvSpPr>
          <p:cNvPr id="1320" name="Google Shape;1320;p37"/>
          <p:cNvSpPr txBox="1">
            <a:spLocks noGrp="1"/>
          </p:cNvSpPr>
          <p:nvPr>
            <p:ph type="title"/>
          </p:nvPr>
        </p:nvSpPr>
        <p:spPr>
          <a:xfrm>
            <a:off x="108488" y="495944"/>
            <a:ext cx="5217437" cy="912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800" dirty="0"/>
              <a:t>Detecting known bad actors with Wazuh and </a:t>
            </a:r>
            <a:r>
              <a:rPr lang="en-IN" sz="2800" dirty="0" err="1"/>
              <a:t>AbuseIPDB</a:t>
            </a:r>
            <a:endParaRPr sz="2800" dirty="0"/>
          </a:p>
        </p:txBody>
      </p:sp>
      <p:sp>
        <p:nvSpPr>
          <p:cNvPr id="1321" name="Google Shape;1321;p37"/>
          <p:cNvSpPr txBox="1">
            <a:spLocks noGrp="1"/>
          </p:cNvSpPr>
          <p:nvPr>
            <p:ph type="subTitle" idx="1"/>
          </p:nvPr>
        </p:nvSpPr>
        <p:spPr>
          <a:xfrm>
            <a:off x="-131734" y="1374696"/>
            <a:ext cx="6586778" cy="1984200"/>
          </a:xfrm>
          <a:prstGeom prst="rect">
            <a:avLst/>
          </a:prstGeom>
        </p:spPr>
        <p:txBody>
          <a:bodyPr spcFirstLastPara="1" wrap="square" lIns="91425" tIns="91425" rIns="91425" bIns="91425" anchor="t" anchorCtr="0">
            <a:noAutofit/>
          </a:bodyPr>
          <a:lstStyle/>
          <a:p>
            <a:pPr marL="146050" indent="0" algn="just">
              <a:buNone/>
            </a:pPr>
            <a:r>
              <a:rPr lang="en-IN" sz="1400" dirty="0"/>
              <a:t>In this use case, </a:t>
            </a:r>
            <a:r>
              <a:rPr lang="en-IN" sz="1400" dirty="0" err="1"/>
              <a:t>AbuseIPDB</a:t>
            </a:r>
            <a:r>
              <a:rPr lang="en-IN" sz="1400" dirty="0"/>
              <a:t> assists webmasters, security analysts, and systems administrators in identifying and reporting IP addresses linked to different types of harmful assaults. It offers an API to look for malicious behaviour on an IP address and report it. </a:t>
            </a:r>
          </a:p>
          <a:p>
            <a:pPr algn="just">
              <a:spcBef>
                <a:spcPts val="1000"/>
              </a:spcBef>
            </a:pPr>
            <a:r>
              <a:rPr lang="en-IN" sz="1400" dirty="0"/>
              <a:t>Setting up the integrator tool in preparation for a unique integration.</a:t>
            </a:r>
          </a:p>
          <a:p>
            <a:pPr algn="just">
              <a:spcBef>
                <a:spcPts val="1000"/>
              </a:spcBef>
            </a:pPr>
            <a:r>
              <a:rPr lang="en-IN" sz="1400" dirty="0"/>
              <a:t>Writing a Python script to handle alerts and compare the IP address in the source log with   </a:t>
            </a:r>
            <a:r>
              <a:rPr lang="en-IN" sz="1400" dirty="0" err="1"/>
              <a:t>AbuseIPDB</a:t>
            </a:r>
            <a:r>
              <a:rPr lang="en-IN" sz="1400" dirty="0"/>
              <a:t> API checks. </a:t>
            </a:r>
          </a:p>
          <a:p>
            <a:pPr algn="just">
              <a:spcBef>
                <a:spcPts val="1000"/>
              </a:spcBef>
            </a:pPr>
            <a:r>
              <a:rPr lang="en-IN" sz="1400" dirty="0"/>
              <a:t>Formulating regulations according to the Confidence of Abuse scale. </a:t>
            </a:r>
          </a:p>
          <a:p>
            <a:pPr marL="457200" lvl="0" indent="-317500" algn="just" rtl="0">
              <a:spcBef>
                <a:spcPts val="0"/>
              </a:spcBef>
              <a:spcAft>
                <a:spcPts val="0"/>
              </a:spcAft>
              <a:buSzPts val="1400"/>
              <a:buChar char="●"/>
            </a:pPr>
            <a:r>
              <a:rPr lang="en-IN" sz="1400" dirty="0"/>
              <a:t>Identify when a person tries to log in using a non-private IP address; inquire of </a:t>
            </a:r>
            <a:r>
              <a:rPr lang="en-IN" sz="1400" dirty="0" err="1"/>
              <a:t>abuseipdb</a:t>
            </a:r>
            <a:r>
              <a:rPr lang="en-IN" sz="1400" dirty="0"/>
              <a:t> if the IP address is harmful; and get an answer from </a:t>
            </a:r>
            <a:r>
              <a:rPr lang="en-IN" sz="1400" dirty="0" err="1"/>
              <a:t>AbuseIPDB</a:t>
            </a:r>
            <a:endParaRPr dirty="0"/>
          </a:p>
        </p:txBody>
      </p:sp>
      <p:grpSp>
        <p:nvGrpSpPr>
          <p:cNvPr id="1322" name="Google Shape;1322;p37"/>
          <p:cNvGrpSpPr/>
          <p:nvPr/>
        </p:nvGrpSpPr>
        <p:grpSpPr>
          <a:xfrm>
            <a:off x="720006" y="4161608"/>
            <a:ext cx="1211612" cy="438051"/>
            <a:chOff x="175552" y="1101686"/>
            <a:chExt cx="520944" cy="188336"/>
          </a:xfrm>
        </p:grpSpPr>
        <p:sp>
          <p:nvSpPr>
            <p:cNvPr id="1323" name="Google Shape;1323;p37"/>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7"/>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7"/>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7"/>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7"/>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7"/>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7"/>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7"/>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7"/>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7"/>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7"/>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7"/>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7"/>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7"/>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7"/>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7"/>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7"/>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7"/>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7"/>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7"/>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7"/>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7"/>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37"/>
          <p:cNvGrpSpPr/>
          <p:nvPr/>
        </p:nvGrpSpPr>
        <p:grpSpPr>
          <a:xfrm>
            <a:off x="7216781" y="619150"/>
            <a:ext cx="1211612" cy="438051"/>
            <a:chOff x="175552" y="1101686"/>
            <a:chExt cx="520944" cy="188336"/>
          </a:xfrm>
        </p:grpSpPr>
        <p:sp>
          <p:nvSpPr>
            <p:cNvPr id="1350" name="Google Shape;1350;p37"/>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7"/>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7"/>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7"/>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7"/>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50E1E99-1CE5-00B3-E3E9-75685DBB9FC6}"/>
              </a:ext>
            </a:extLst>
          </p:cNvPr>
          <p:cNvSpPr>
            <a:spLocks noGrp="1"/>
          </p:cNvSpPr>
          <p:nvPr>
            <p:ph type="subTitle" idx="1"/>
          </p:nvPr>
        </p:nvSpPr>
        <p:spPr>
          <a:xfrm>
            <a:off x="708660" y="2654228"/>
            <a:ext cx="6004560" cy="615433"/>
          </a:xfrm>
        </p:spPr>
        <p:txBody>
          <a:bodyPr/>
          <a:lstStyle/>
          <a:p>
            <a:pPr marL="139700" indent="0">
              <a:buNone/>
            </a:pPr>
            <a:r>
              <a:rPr lang="en-IN" dirty="0"/>
              <a:t>Wazuh Server configuration API endpoint of </a:t>
            </a:r>
            <a:r>
              <a:rPr lang="en-IN" dirty="0" err="1"/>
              <a:t>AbuseipDB</a:t>
            </a:r>
            <a:r>
              <a:rPr lang="en-IN" dirty="0"/>
              <a:t> For checks ✅ </a:t>
            </a:r>
          </a:p>
        </p:txBody>
      </p:sp>
      <p:pic>
        <p:nvPicPr>
          <p:cNvPr id="4" name="Picture 3">
            <a:extLst>
              <a:ext uri="{FF2B5EF4-FFF2-40B4-BE49-F238E27FC236}">
                <a16:creationId xmlns:a16="http://schemas.microsoft.com/office/drawing/2014/main" id="{1998BAC1-65B1-7F91-3157-5904E4CD63D4}"/>
              </a:ext>
            </a:extLst>
          </p:cNvPr>
          <p:cNvPicPr>
            <a:picLocks noChangeAspect="1"/>
          </p:cNvPicPr>
          <p:nvPr/>
        </p:nvPicPr>
        <p:blipFill>
          <a:blip r:embed="rId2"/>
          <a:stretch>
            <a:fillRect/>
          </a:stretch>
        </p:blipFill>
        <p:spPr>
          <a:xfrm>
            <a:off x="852842" y="470309"/>
            <a:ext cx="6923292" cy="2154646"/>
          </a:xfrm>
          <a:prstGeom prst="rect">
            <a:avLst/>
          </a:prstGeom>
        </p:spPr>
      </p:pic>
      <p:pic>
        <p:nvPicPr>
          <p:cNvPr id="5" name="Picture 4">
            <a:extLst>
              <a:ext uri="{FF2B5EF4-FFF2-40B4-BE49-F238E27FC236}">
                <a16:creationId xmlns:a16="http://schemas.microsoft.com/office/drawing/2014/main" id="{F611A7A8-D150-3063-3473-A65C24F568B5}"/>
              </a:ext>
            </a:extLst>
          </p:cNvPr>
          <p:cNvPicPr>
            <a:picLocks noChangeAspect="1"/>
          </p:cNvPicPr>
          <p:nvPr/>
        </p:nvPicPr>
        <p:blipFill>
          <a:blip r:embed="rId3"/>
          <a:stretch>
            <a:fillRect/>
          </a:stretch>
        </p:blipFill>
        <p:spPr>
          <a:xfrm>
            <a:off x="1031283" y="3219566"/>
            <a:ext cx="6923292" cy="1400487"/>
          </a:xfrm>
          <a:prstGeom prst="rect">
            <a:avLst/>
          </a:prstGeom>
        </p:spPr>
      </p:pic>
      <p:sp>
        <p:nvSpPr>
          <p:cNvPr id="8" name="TextBox 7">
            <a:extLst>
              <a:ext uri="{FF2B5EF4-FFF2-40B4-BE49-F238E27FC236}">
                <a16:creationId xmlns:a16="http://schemas.microsoft.com/office/drawing/2014/main" id="{24E76470-346C-0788-09B3-46AE2611B969}"/>
              </a:ext>
            </a:extLst>
          </p:cNvPr>
          <p:cNvSpPr txBox="1"/>
          <p:nvPr/>
        </p:nvSpPr>
        <p:spPr>
          <a:xfrm>
            <a:off x="552360" y="161543"/>
            <a:ext cx="2042655" cy="307777"/>
          </a:xfrm>
          <a:prstGeom prst="rect">
            <a:avLst/>
          </a:prstGeom>
          <a:noFill/>
        </p:spPr>
        <p:txBody>
          <a:bodyPr wrap="square" rtlCol="0">
            <a:spAutoFit/>
          </a:bodyPr>
          <a:lstStyle/>
          <a:p>
            <a:r>
              <a:rPr lang="en-IN" dirty="0"/>
              <a:t>Wazuh local rules</a:t>
            </a:r>
          </a:p>
        </p:txBody>
      </p:sp>
    </p:spTree>
    <p:extLst>
      <p:ext uri="{BB962C8B-B14F-4D97-AF65-F5344CB8AC3E}">
        <p14:creationId xmlns:p14="http://schemas.microsoft.com/office/powerpoint/2010/main" val="388312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3">
                                            <p:txEl>
                                              <p:pRg st="0" end="0"/>
                                            </p:txEl>
                                          </p:spTgt>
                                        </p:tgtEl>
                                      </p:cBhvr>
                                    </p:animEffect>
                                    <p:anim calcmode="lin" valueType="num">
                                      <p:cBhvr>
                                        <p:cTn id="12"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p:tgtEl>
                                          <p:spTgt spid="3">
                                            <p:txEl>
                                              <p:pRg st="0" end="0"/>
                                            </p:txEl>
                                          </p:spTgt>
                                        </p:tgtEl>
                                        <p:attrNameLst>
                                          <p:attrName>ppt_y</p:attrName>
                                        </p:attrNameLst>
                                      </p:cBhvr>
                                      <p:tavLst>
                                        <p:tav tm="0">
                                          <p:val>
                                            <p:strVal val="ppt_y"/>
                                          </p:val>
                                        </p:tav>
                                        <p:tav tm="100000">
                                          <p:val>
                                            <p:strVal val="ppt_y+.1"/>
                                          </p:val>
                                        </p:tav>
                                      </p:tavLst>
                                    </p:anim>
                                    <p:set>
                                      <p:cBhvr>
                                        <p:cTn id="14" dur="1" fill="hold">
                                          <p:stCondLst>
                                            <p:cond delay="999"/>
                                          </p:stCondLst>
                                        </p:cTn>
                                        <p:tgtEl>
                                          <p:spTgt spid="3">
                                            <p:txEl>
                                              <p:pRg st="0" end="0"/>
                                            </p:txEl>
                                          </p:spTgt>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5"/>
                                        </p:tgtEl>
                                      </p:cBhvr>
                                    </p:animEffect>
                                    <p:anim calcmode="lin" valueType="num">
                                      <p:cBhvr>
                                        <p:cTn id="17" dur="1000"/>
                                        <p:tgtEl>
                                          <p:spTgt spid="5"/>
                                        </p:tgtEl>
                                        <p:attrNameLst>
                                          <p:attrName>ppt_x</p:attrName>
                                        </p:attrNameLst>
                                      </p:cBhvr>
                                      <p:tavLst>
                                        <p:tav tm="0">
                                          <p:val>
                                            <p:strVal val="ppt_x"/>
                                          </p:val>
                                        </p:tav>
                                        <p:tav tm="100000">
                                          <p:val>
                                            <p:strVal val="ppt_x"/>
                                          </p:val>
                                        </p:tav>
                                      </p:tavLst>
                                    </p:anim>
                                    <p:anim calcmode="lin" valueType="num">
                                      <p:cBhvr>
                                        <p:cTn id="18" dur="1000"/>
                                        <p:tgtEl>
                                          <p:spTgt spid="5"/>
                                        </p:tgtEl>
                                        <p:attrNameLst>
                                          <p:attrName>ppt_y</p:attrName>
                                        </p:attrNameLst>
                                      </p:cBhvr>
                                      <p:tavLst>
                                        <p:tav tm="0">
                                          <p:val>
                                            <p:strVal val="ppt_y"/>
                                          </p:val>
                                        </p:tav>
                                        <p:tav tm="100000">
                                          <p:val>
                                            <p:strVal val="ppt_y+.1"/>
                                          </p:val>
                                        </p:tav>
                                      </p:tavLst>
                                    </p:anim>
                                    <p:set>
                                      <p:cBhvr>
                                        <p:cTn id="1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5465-A779-99AF-F2F0-1080BE18ED3B}"/>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72F41385-ACA6-F501-7ABB-9A530F60E165}"/>
              </a:ext>
            </a:extLst>
          </p:cNvPr>
          <p:cNvSpPr>
            <a:spLocks noGrp="1"/>
          </p:cNvSpPr>
          <p:nvPr>
            <p:ph type="subTitle" idx="1"/>
          </p:nvPr>
        </p:nvSpPr>
        <p:spPr/>
        <p:txBody>
          <a:bodyPr/>
          <a:lstStyle/>
          <a:p>
            <a:endParaRPr lang="en-IN" dirty="0"/>
          </a:p>
        </p:txBody>
      </p:sp>
      <p:pic>
        <p:nvPicPr>
          <p:cNvPr id="6" name="Picture 5">
            <a:extLst>
              <a:ext uri="{FF2B5EF4-FFF2-40B4-BE49-F238E27FC236}">
                <a16:creationId xmlns:a16="http://schemas.microsoft.com/office/drawing/2014/main" id="{DA36D0C0-E25A-3F36-28FC-0F42CE3283A1}"/>
              </a:ext>
            </a:extLst>
          </p:cNvPr>
          <p:cNvPicPr>
            <a:picLocks noChangeAspect="1"/>
          </p:cNvPicPr>
          <p:nvPr/>
        </p:nvPicPr>
        <p:blipFill>
          <a:blip r:embed="rId2"/>
          <a:stretch>
            <a:fillRect/>
          </a:stretch>
        </p:blipFill>
        <p:spPr>
          <a:xfrm>
            <a:off x="1105964" y="806117"/>
            <a:ext cx="6932071" cy="1479958"/>
          </a:xfrm>
          <a:prstGeom prst="rect">
            <a:avLst/>
          </a:prstGeom>
        </p:spPr>
      </p:pic>
      <p:pic>
        <p:nvPicPr>
          <p:cNvPr id="7" name="Picture 6">
            <a:extLst>
              <a:ext uri="{FF2B5EF4-FFF2-40B4-BE49-F238E27FC236}">
                <a16:creationId xmlns:a16="http://schemas.microsoft.com/office/drawing/2014/main" id="{F82DE45E-4013-7414-C558-38779DDF461C}"/>
              </a:ext>
            </a:extLst>
          </p:cNvPr>
          <p:cNvPicPr>
            <a:picLocks noChangeAspect="1"/>
          </p:cNvPicPr>
          <p:nvPr/>
        </p:nvPicPr>
        <p:blipFill>
          <a:blip r:embed="rId3"/>
          <a:stretch>
            <a:fillRect/>
          </a:stretch>
        </p:blipFill>
        <p:spPr>
          <a:xfrm>
            <a:off x="2123892" y="3132474"/>
            <a:ext cx="6895766" cy="1479318"/>
          </a:xfrm>
          <a:prstGeom prst="rect">
            <a:avLst/>
          </a:prstGeom>
        </p:spPr>
      </p:pic>
      <p:sp>
        <p:nvSpPr>
          <p:cNvPr id="8" name="TextBox 7">
            <a:extLst>
              <a:ext uri="{FF2B5EF4-FFF2-40B4-BE49-F238E27FC236}">
                <a16:creationId xmlns:a16="http://schemas.microsoft.com/office/drawing/2014/main" id="{DA8234CF-C101-8393-C974-68CA17E8101B}"/>
              </a:ext>
            </a:extLst>
          </p:cNvPr>
          <p:cNvSpPr txBox="1"/>
          <p:nvPr/>
        </p:nvSpPr>
        <p:spPr>
          <a:xfrm>
            <a:off x="720000" y="257451"/>
            <a:ext cx="5532120" cy="307777"/>
          </a:xfrm>
          <a:prstGeom prst="rect">
            <a:avLst/>
          </a:prstGeom>
          <a:noFill/>
        </p:spPr>
        <p:txBody>
          <a:bodyPr wrap="square">
            <a:spAutoFit/>
          </a:bodyPr>
          <a:lstStyle/>
          <a:p>
            <a:pPr>
              <a:buFont typeface="Wingdings" panose="05000000000000000000" pitchFamily="2" charset="2"/>
              <a:buChar char="Ø"/>
            </a:pPr>
            <a:r>
              <a:rPr lang="en-IN" dirty="0"/>
              <a:t>Creating rules with </a:t>
            </a:r>
            <a:r>
              <a:rPr lang="en-IN" dirty="0" err="1"/>
              <a:t>AbuseIPDB</a:t>
            </a:r>
            <a:r>
              <a:rPr lang="en-IN" dirty="0"/>
              <a:t> information</a:t>
            </a:r>
          </a:p>
        </p:txBody>
      </p:sp>
      <p:sp>
        <p:nvSpPr>
          <p:cNvPr id="10" name="TextBox 9">
            <a:extLst>
              <a:ext uri="{FF2B5EF4-FFF2-40B4-BE49-F238E27FC236}">
                <a16:creationId xmlns:a16="http://schemas.microsoft.com/office/drawing/2014/main" id="{5CE539B3-B523-A5BF-8552-3099037A6811}"/>
              </a:ext>
            </a:extLst>
          </p:cNvPr>
          <p:cNvSpPr txBox="1"/>
          <p:nvPr/>
        </p:nvSpPr>
        <p:spPr>
          <a:xfrm>
            <a:off x="1268820" y="2410073"/>
            <a:ext cx="6831240" cy="523220"/>
          </a:xfrm>
          <a:prstGeom prst="rect">
            <a:avLst/>
          </a:prstGeom>
          <a:noFill/>
        </p:spPr>
        <p:txBody>
          <a:bodyPr wrap="square">
            <a:spAutoFit/>
          </a:bodyPr>
          <a:lstStyle/>
          <a:p>
            <a:pPr>
              <a:buFont typeface="Wingdings" panose="05000000000000000000" pitchFamily="2" charset="2"/>
              <a:buChar char="Ø"/>
            </a:pPr>
            <a:r>
              <a:rPr lang="en-IN" dirty="0"/>
              <a:t>These rules can be triggered in a test via log injection on an endpoint enrolled to the Wazuh manager.</a:t>
            </a:r>
          </a:p>
        </p:txBody>
      </p:sp>
    </p:spTree>
    <p:extLst>
      <p:ext uri="{BB962C8B-B14F-4D97-AF65-F5344CB8AC3E}">
        <p14:creationId xmlns:p14="http://schemas.microsoft.com/office/powerpoint/2010/main" val="483160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8AC8D-518C-E7AD-37CC-58C4EF780C25}"/>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AD848124-B375-3B30-E300-D55B26DDAB44}"/>
              </a:ext>
            </a:extLst>
          </p:cNvPr>
          <p:cNvSpPr>
            <a:spLocks noGrp="1"/>
          </p:cNvSpPr>
          <p:nvPr>
            <p:ph type="subTitle" idx="1"/>
          </p:nvPr>
        </p:nvSpPr>
        <p:spPr/>
        <p:txBody>
          <a:bodyPr/>
          <a:lstStyle/>
          <a:p>
            <a:endParaRPr lang="en-IN"/>
          </a:p>
        </p:txBody>
      </p:sp>
      <p:sp>
        <p:nvSpPr>
          <p:cNvPr id="6" name="TextBox 5">
            <a:extLst>
              <a:ext uri="{FF2B5EF4-FFF2-40B4-BE49-F238E27FC236}">
                <a16:creationId xmlns:a16="http://schemas.microsoft.com/office/drawing/2014/main" id="{56DE87BA-F0A8-519F-A3DE-A433A146B68C}"/>
              </a:ext>
            </a:extLst>
          </p:cNvPr>
          <p:cNvSpPr txBox="1"/>
          <p:nvPr/>
        </p:nvSpPr>
        <p:spPr>
          <a:xfrm>
            <a:off x="1102995" y="297028"/>
            <a:ext cx="4720590" cy="307777"/>
          </a:xfrm>
          <a:prstGeom prst="rect">
            <a:avLst/>
          </a:prstGeom>
          <a:noFill/>
        </p:spPr>
        <p:txBody>
          <a:bodyPr wrap="square">
            <a:spAutoFit/>
          </a:bodyPr>
          <a:lstStyle/>
          <a:p>
            <a:r>
              <a:rPr lang="en-IN" dirty="0"/>
              <a:t>Main python script for integration and check</a:t>
            </a:r>
          </a:p>
        </p:txBody>
      </p:sp>
      <p:pic>
        <p:nvPicPr>
          <p:cNvPr id="7" name="Picture 6">
            <a:extLst>
              <a:ext uri="{FF2B5EF4-FFF2-40B4-BE49-F238E27FC236}">
                <a16:creationId xmlns:a16="http://schemas.microsoft.com/office/drawing/2014/main" id="{C8CAB092-A9E7-C57A-44AA-FDD55B9989CE}"/>
              </a:ext>
            </a:extLst>
          </p:cNvPr>
          <p:cNvPicPr>
            <a:picLocks noChangeAspect="1"/>
          </p:cNvPicPr>
          <p:nvPr/>
        </p:nvPicPr>
        <p:blipFill>
          <a:blip r:embed="rId2"/>
          <a:stretch>
            <a:fillRect/>
          </a:stretch>
        </p:blipFill>
        <p:spPr>
          <a:xfrm>
            <a:off x="1706245" y="605099"/>
            <a:ext cx="5731510" cy="4375785"/>
          </a:xfrm>
          <a:prstGeom prst="rect">
            <a:avLst/>
          </a:prstGeom>
        </p:spPr>
      </p:pic>
    </p:spTree>
    <p:extLst>
      <p:ext uri="{BB962C8B-B14F-4D97-AF65-F5344CB8AC3E}">
        <p14:creationId xmlns:p14="http://schemas.microsoft.com/office/powerpoint/2010/main" val="137412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2700EB-3864-229F-C4DF-9C7D7C0B58D0}"/>
              </a:ext>
            </a:extLst>
          </p:cNvPr>
          <p:cNvPicPr>
            <a:picLocks noChangeAspect="1"/>
          </p:cNvPicPr>
          <p:nvPr/>
        </p:nvPicPr>
        <p:blipFill>
          <a:blip r:embed="rId2"/>
          <a:stretch>
            <a:fillRect/>
          </a:stretch>
        </p:blipFill>
        <p:spPr>
          <a:xfrm>
            <a:off x="5993163" y="-386731"/>
            <a:ext cx="3267075" cy="1400175"/>
          </a:xfrm>
          <a:prstGeom prst="rect">
            <a:avLst/>
          </a:prstGeom>
          <a:ln>
            <a:noFill/>
          </a:ln>
          <a:effectLst>
            <a:softEdge rad="112500"/>
          </a:effectLst>
        </p:spPr>
      </p:pic>
      <p:pic>
        <p:nvPicPr>
          <p:cNvPr id="11" name="Picture 10">
            <a:extLst>
              <a:ext uri="{FF2B5EF4-FFF2-40B4-BE49-F238E27FC236}">
                <a16:creationId xmlns:a16="http://schemas.microsoft.com/office/drawing/2014/main" id="{A0BA17E2-B3C4-6560-1117-E729AE9D6DF3}"/>
              </a:ext>
            </a:extLst>
          </p:cNvPr>
          <p:cNvPicPr>
            <a:picLocks noChangeAspect="1"/>
          </p:cNvPicPr>
          <p:nvPr/>
        </p:nvPicPr>
        <p:blipFill>
          <a:blip r:embed="rId3">
            <a:alphaModFix amt="20000"/>
          </a:blip>
          <a:stretch>
            <a:fillRect/>
          </a:stretch>
        </p:blipFill>
        <p:spPr>
          <a:xfrm>
            <a:off x="339912" y="699842"/>
            <a:ext cx="8563864" cy="4460920"/>
          </a:xfrm>
          <a:prstGeom prst="rect">
            <a:avLst/>
          </a:prstGeom>
        </p:spPr>
      </p:pic>
      <p:sp>
        <p:nvSpPr>
          <p:cNvPr id="7" name="TextBox 6">
            <a:extLst>
              <a:ext uri="{FF2B5EF4-FFF2-40B4-BE49-F238E27FC236}">
                <a16:creationId xmlns:a16="http://schemas.microsoft.com/office/drawing/2014/main" id="{D85D89F8-00FF-84EA-761A-3C45F1502A02}"/>
              </a:ext>
            </a:extLst>
          </p:cNvPr>
          <p:cNvSpPr txBox="1"/>
          <p:nvPr/>
        </p:nvSpPr>
        <p:spPr>
          <a:xfrm>
            <a:off x="714946" y="1472334"/>
            <a:ext cx="7907838" cy="2308324"/>
          </a:xfrm>
          <a:prstGeom prst="rect">
            <a:avLst/>
          </a:prstGeom>
          <a:noFill/>
        </p:spPr>
        <p:txBody>
          <a:bodyPr wrap="square" rtlCol="0">
            <a:spAutoFit/>
          </a:bodyPr>
          <a:lstStyle/>
          <a:p>
            <a:r>
              <a:rPr lang="en-US" sz="2400" dirty="0"/>
              <a:t>currently I am serving as a CISO intern at Netskope in Bangalore. In this role, he collaborates closely with both the forensic and security teams. He is engaged in a project focused on using </a:t>
            </a:r>
            <a:r>
              <a:rPr lang="en-US" sz="2400" dirty="0" err="1"/>
              <a:t>Seclytics</a:t>
            </a:r>
            <a:r>
              <a:rPr lang="en-US" sz="2400" dirty="0"/>
              <a:t> to ensure that Netskope's IPs are protected from being blacklisted on any domain.</a:t>
            </a:r>
            <a:endParaRPr lang="en-IN" sz="1800" dirty="0">
              <a:solidFill>
                <a:schemeClr val="tx1"/>
              </a:solidFill>
            </a:endParaRPr>
          </a:p>
        </p:txBody>
      </p:sp>
    </p:spTree>
    <p:extLst>
      <p:ext uri="{BB962C8B-B14F-4D97-AF65-F5344CB8AC3E}">
        <p14:creationId xmlns:p14="http://schemas.microsoft.com/office/powerpoint/2010/main" val="3101849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7527-42F9-F952-607F-B0E187B177A6}"/>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3A4C2B7A-BFB4-9915-D08A-9AAB160F4D5D}"/>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5CF053BF-DEA3-AF5F-0C8F-74031E7E85B3}"/>
              </a:ext>
            </a:extLst>
          </p:cNvPr>
          <p:cNvPicPr>
            <a:picLocks noChangeAspect="1"/>
          </p:cNvPicPr>
          <p:nvPr/>
        </p:nvPicPr>
        <p:blipFill>
          <a:blip r:embed="rId2"/>
          <a:stretch>
            <a:fillRect/>
          </a:stretch>
        </p:blipFill>
        <p:spPr>
          <a:xfrm>
            <a:off x="1449661" y="2151735"/>
            <a:ext cx="6633740" cy="2171069"/>
          </a:xfrm>
          <a:prstGeom prst="rect">
            <a:avLst/>
          </a:prstGeom>
        </p:spPr>
      </p:pic>
      <p:pic>
        <p:nvPicPr>
          <p:cNvPr id="7" name="Picture 6">
            <a:extLst>
              <a:ext uri="{FF2B5EF4-FFF2-40B4-BE49-F238E27FC236}">
                <a16:creationId xmlns:a16="http://schemas.microsoft.com/office/drawing/2014/main" id="{5F2C0C2B-017F-792B-56A5-778CB8205446}"/>
              </a:ext>
            </a:extLst>
          </p:cNvPr>
          <p:cNvPicPr>
            <a:picLocks noChangeAspect="1"/>
          </p:cNvPicPr>
          <p:nvPr/>
        </p:nvPicPr>
        <p:blipFill>
          <a:blip r:embed="rId3"/>
          <a:stretch>
            <a:fillRect/>
          </a:stretch>
        </p:blipFill>
        <p:spPr>
          <a:xfrm>
            <a:off x="1090733" y="524111"/>
            <a:ext cx="5731510" cy="1060450"/>
          </a:xfrm>
          <a:prstGeom prst="rect">
            <a:avLst/>
          </a:prstGeom>
        </p:spPr>
      </p:pic>
      <p:sp>
        <p:nvSpPr>
          <p:cNvPr id="5" name="TextBox 4">
            <a:extLst>
              <a:ext uri="{FF2B5EF4-FFF2-40B4-BE49-F238E27FC236}">
                <a16:creationId xmlns:a16="http://schemas.microsoft.com/office/drawing/2014/main" id="{A63AF428-208F-1507-C1E0-D1D560BAF2A7}"/>
              </a:ext>
            </a:extLst>
          </p:cNvPr>
          <p:cNvSpPr txBox="1"/>
          <p:nvPr/>
        </p:nvSpPr>
        <p:spPr>
          <a:xfrm>
            <a:off x="526073" y="1760356"/>
            <a:ext cx="4990454" cy="307777"/>
          </a:xfrm>
          <a:prstGeom prst="rect">
            <a:avLst/>
          </a:prstGeom>
          <a:noFill/>
        </p:spPr>
        <p:txBody>
          <a:bodyPr wrap="square" rtlCol="0">
            <a:spAutoFit/>
          </a:bodyPr>
          <a:lstStyle/>
          <a:p>
            <a:r>
              <a:rPr lang="en-IN" dirty="0"/>
              <a:t>Endpoint firewall drops the blacklisted </a:t>
            </a:r>
            <a:r>
              <a:rPr lang="en-IN" dirty="0" err="1"/>
              <a:t>ip</a:t>
            </a:r>
            <a:r>
              <a:rPr lang="en-IN" dirty="0"/>
              <a:t> proof concept </a:t>
            </a:r>
          </a:p>
        </p:txBody>
      </p:sp>
      <p:sp>
        <p:nvSpPr>
          <p:cNvPr id="8" name="TextBox 7">
            <a:extLst>
              <a:ext uri="{FF2B5EF4-FFF2-40B4-BE49-F238E27FC236}">
                <a16:creationId xmlns:a16="http://schemas.microsoft.com/office/drawing/2014/main" id="{C3B42733-62B8-FD4A-9637-F9DA14E85D7D}"/>
              </a:ext>
            </a:extLst>
          </p:cNvPr>
          <p:cNvSpPr txBox="1"/>
          <p:nvPr/>
        </p:nvSpPr>
        <p:spPr>
          <a:xfrm>
            <a:off x="767167" y="86636"/>
            <a:ext cx="3470751" cy="307777"/>
          </a:xfrm>
          <a:prstGeom prst="rect">
            <a:avLst/>
          </a:prstGeom>
          <a:noFill/>
        </p:spPr>
        <p:txBody>
          <a:bodyPr wrap="square" rtlCol="0">
            <a:spAutoFit/>
          </a:bodyPr>
          <a:lstStyle/>
          <a:p>
            <a:r>
              <a:rPr lang="en-IN" dirty="0"/>
              <a:t>Ip added to the black blacklist</a:t>
            </a:r>
          </a:p>
        </p:txBody>
      </p:sp>
    </p:spTree>
    <p:extLst>
      <p:ext uri="{BB962C8B-B14F-4D97-AF65-F5344CB8AC3E}">
        <p14:creationId xmlns:p14="http://schemas.microsoft.com/office/powerpoint/2010/main" val="353523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8A4F-4DE9-44CF-9F70-16A32ADCD326}"/>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466E95A2-DF0F-B4A8-0530-C3D505887114}"/>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0D86CF1B-FBB2-2123-AC60-493A9EB7376D}"/>
              </a:ext>
            </a:extLst>
          </p:cNvPr>
          <p:cNvPicPr>
            <a:picLocks noChangeAspect="1"/>
          </p:cNvPicPr>
          <p:nvPr/>
        </p:nvPicPr>
        <p:blipFill>
          <a:blip r:embed="rId2"/>
          <a:stretch>
            <a:fillRect/>
          </a:stretch>
        </p:blipFill>
        <p:spPr>
          <a:xfrm>
            <a:off x="1912072" y="364489"/>
            <a:ext cx="6508576" cy="2649220"/>
          </a:xfrm>
          <a:prstGeom prst="rect">
            <a:avLst/>
          </a:prstGeom>
        </p:spPr>
      </p:pic>
      <p:pic>
        <p:nvPicPr>
          <p:cNvPr id="5" name="Picture 4">
            <a:extLst>
              <a:ext uri="{FF2B5EF4-FFF2-40B4-BE49-F238E27FC236}">
                <a16:creationId xmlns:a16="http://schemas.microsoft.com/office/drawing/2014/main" id="{D38EE206-E5BE-ABC0-8984-528A5B3A6AB5}"/>
              </a:ext>
            </a:extLst>
          </p:cNvPr>
          <p:cNvPicPr>
            <a:picLocks noChangeAspect="1"/>
          </p:cNvPicPr>
          <p:nvPr/>
        </p:nvPicPr>
        <p:blipFill>
          <a:blip r:embed="rId3"/>
          <a:stretch>
            <a:fillRect/>
          </a:stretch>
        </p:blipFill>
        <p:spPr>
          <a:xfrm>
            <a:off x="1912072" y="3093538"/>
            <a:ext cx="6574155" cy="2454275"/>
          </a:xfrm>
          <a:prstGeom prst="rect">
            <a:avLst/>
          </a:prstGeom>
        </p:spPr>
      </p:pic>
      <p:sp>
        <p:nvSpPr>
          <p:cNvPr id="7" name="TextBox 6">
            <a:extLst>
              <a:ext uri="{FF2B5EF4-FFF2-40B4-BE49-F238E27FC236}">
                <a16:creationId xmlns:a16="http://schemas.microsoft.com/office/drawing/2014/main" id="{795EBBFF-B8AF-D8AA-1D17-665746367627}"/>
              </a:ext>
            </a:extLst>
          </p:cNvPr>
          <p:cNvSpPr txBox="1"/>
          <p:nvPr/>
        </p:nvSpPr>
        <p:spPr>
          <a:xfrm>
            <a:off x="241935" y="455861"/>
            <a:ext cx="4720590" cy="307777"/>
          </a:xfrm>
          <a:prstGeom prst="rect">
            <a:avLst/>
          </a:prstGeom>
          <a:noFill/>
        </p:spPr>
        <p:txBody>
          <a:bodyPr wrap="square">
            <a:spAutoFit/>
          </a:bodyPr>
          <a:lstStyle/>
          <a:p>
            <a:pPr>
              <a:buFont typeface="Wingdings" panose="05000000000000000000" pitchFamily="2" charset="2"/>
              <a:buChar char="Ø"/>
            </a:pPr>
            <a:r>
              <a:rPr lang="en-IN" dirty="0"/>
              <a:t>Dashboard</a:t>
            </a:r>
          </a:p>
        </p:txBody>
      </p:sp>
    </p:spTree>
    <p:extLst>
      <p:ext uri="{BB962C8B-B14F-4D97-AF65-F5344CB8AC3E}">
        <p14:creationId xmlns:p14="http://schemas.microsoft.com/office/powerpoint/2010/main" val="3600624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C4841-52B9-3EF9-4A1C-A630DF3EA8A6}"/>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34A07B4D-7D33-7130-3480-86C963A304ED}"/>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FCC3A2F4-200A-88B1-80DB-B3D9A533B9DC}"/>
              </a:ext>
            </a:extLst>
          </p:cNvPr>
          <p:cNvPicPr>
            <a:picLocks noChangeAspect="1"/>
          </p:cNvPicPr>
          <p:nvPr/>
        </p:nvPicPr>
        <p:blipFill>
          <a:blip r:embed="rId2"/>
          <a:stretch>
            <a:fillRect/>
          </a:stretch>
        </p:blipFill>
        <p:spPr>
          <a:xfrm>
            <a:off x="1269231" y="360319"/>
            <a:ext cx="7633114" cy="2185239"/>
          </a:xfrm>
          <a:prstGeom prst="rect">
            <a:avLst/>
          </a:prstGeom>
        </p:spPr>
      </p:pic>
      <p:sp>
        <p:nvSpPr>
          <p:cNvPr id="5" name="TextBox 4">
            <a:extLst>
              <a:ext uri="{FF2B5EF4-FFF2-40B4-BE49-F238E27FC236}">
                <a16:creationId xmlns:a16="http://schemas.microsoft.com/office/drawing/2014/main" id="{5B18BD8F-FF87-185B-363D-3665AD3DC28F}"/>
              </a:ext>
            </a:extLst>
          </p:cNvPr>
          <p:cNvSpPr txBox="1"/>
          <p:nvPr/>
        </p:nvSpPr>
        <p:spPr>
          <a:xfrm>
            <a:off x="495947" y="7751"/>
            <a:ext cx="3580108" cy="307777"/>
          </a:xfrm>
          <a:prstGeom prst="rect">
            <a:avLst/>
          </a:prstGeom>
          <a:noFill/>
        </p:spPr>
        <p:txBody>
          <a:bodyPr wrap="square" rtlCol="0">
            <a:spAutoFit/>
          </a:bodyPr>
          <a:lstStyle/>
          <a:p>
            <a:r>
              <a:rPr lang="en-IN" dirty="0"/>
              <a:t>Ips log that </a:t>
            </a:r>
            <a:r>
              <a:rPr lang="en-IN" dirty="0" err="1"/>
              <a:t>balcklist</a:t>
            </a:r>
            <a:r>
              <a:rPr lang="en-IN" dirty="0"/>
              <a:t> on the </a:t>
            </a:r>
            <a:r>
              <a:rPr lang="en-IN" dirty="0" err="1"/>
              <a:t>abuseIPDB</a:t>
            </a:r>
            <a:endParaRPr lang="en-IN" dirty="0"/>
          </a:p>
        </p:txBody>
      </p:sp>
      <p:pic>
        <p:nvPicPr>
          <p:cNvPr id="6" name="Picture 5">
            <a:extLst>
              <a:ext uri="{FF2B5EF4-FFF2-40B4-BE49-F238E27FC236}">
                <a16:creationId xmlns:a16="http://schemas.microsoft.com/office/drawing/2014/main" id="{CD6B1E45-9BBF-4939-C659-72D9976BB9B3}"/>
              </a:ext>
            </a:extLst>
          </p:cNvPr>
          <p:cNvPicPr>
            <a:picLocks noChangeAspect="1"/>
          </p:cNvPicPr>
          <p:nvPr/>
        </p:nvPicPr>
        <p:blipFill>
          <a:blip r:embed="rId3"/>
          <a:stretch>
            <a:fillRect/>
          </a:stretch>
        </p:blipFill>
        <p:spPr>
          <a:xfrm>
            <a:off x="3370448" y="2603308"/>
            <a:ext cx="4701540" cy="2533015"/>
          </a:xfrm>
          <a:prstGeom prst="rect">
            <a:avLst/>
          </a:prstGeom>
        </p:spPr>
      </p:pic>
      <p:sp>
        <p:nvSpPr>
          <p:cNvPr id="7" name="TextBox 6">
            <a:extLst>
              <a:ext uri="{FF2B5EF4-FFF2-40B4-BE49-F238E27FC236}">
                <a16:creationId xmlns:a16="http://schemas.microsoft.com/office/drawing/2014/main" id="{F422940E-1FC5-6B32-EC39-141995718FE8}"/>
              </a:ext>
            </a:extLst>
          </p:cNvPr>
          <p:cNvSpPr txBox="1"/>
          <p:nvPr/>
        </p:nvSpPr>
        <p:spPr>
          <a:xfrm>
            <a:off x="410705" y="3138407"/>
            <a:ext cx="2727702" cy="307777"/>
          </a:xfrm>
          <a:prstGeom prst="rect">
            <a:avLst/>
          </a:prstGeom>
          <a:noFill/>
        </p:spPr>
        <p:txBody>
          <a:bodyPr wrap="square" rtlCol="0">
            <a:spAutoFit/>
          </a:bodyPr>
          <a:lstStyle/>
          <a:p>
            <a:r>
              <a:rPr lang="en-IN" dirty="0"/>
              <a:t>Endpoint firewall dropping script</a:t>
            </a:r>
          </a:p>
        </p:txBody>
      </p:sp>
    </p:spTree>
    <p:extLst>
      <p:ext uri="{BB962C8B-B14F-4D97-AF65-F5344CB8AC3E}">
        <p14:creationId xmlns:p14="http://schemas.microsoft.com/office/powerpoint/2010/main" val="197192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sp>
        <p:nvSpPr>
          <p:cNvPr id="1276" name="Google Shape;1276;p36"/>
          <p:cNvSpPr txBox="1">
            <a:spLocks noGrp="1"/>
          </p:cNvSpPr>
          <p:nvPr>
            <p:ph type="subTitle" idx="1"/>
          </p:nvPr>
        </p:nvSpPr>
        <p:spPr>
          <a:xfrm>
            <a:off x="4140767" y="2134660"/>
            <a:ext cx="3951530"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Blocking SSH brute-force attack with active response</a:t>
            </a: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2809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C8C7D2-16EC-802C-1E5D-053173DEBE4A}"/>
              </a:ext>
            </a:extLst>
          </p:cNvPr>
          <p:cNvPicPr>
            <a:picLocks noChangeAspect="1"/>
          </p:cNvPicPr>
          <p:nvPr/>
        </p:nvPicPr>
        <p:blipFill>
          <a:blip r:embed="rId2"/>
          <a:stretch>
            <a:fillRect/>
          </a:stretch>
        </p:blipFill>
        <p:spPr>
          <a:xfrm>
            <a:off x="6356385" y="-184784"/>
            <a:ext cx="2962275" cy="1543050"/>
          </a:xfrm>
          <a:prstGeom prst="rect">
            <a:avLst/>
          </a:prstGeom>
        </p:spPr>
      </p:pic>
      <p:pic>
        <p:nvPicPr>
          <p:cNvPr id="5" name="Picture 4">
            <a:extLst>
              <a:ext uri="{FF2B5EF4-FFF2-40B4-BE49-F238E27FC236}">
                <a16:creationId xmlns:a16="http://schemas.microsoft.com/office/drawing/2014/main" id="{11E21389-0DB6-E741-DE71-7CA8790BB165}"/>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38099" y="586741"/>
            <a:ext cx="8991201" cy="4221480"/>
          </a:xfrm>
          <a:prstGeom prst="rect">
            <a:avLst/>
          </a:prstGeom>
        </p:spPr>
      </p:pic>
      <p:sp>
        <p:nvSpPr>
          <p:cNvPr id="2" name="Title 1">
            <a:extLst>
              <a:ext uri="{FF2B5EF4-FFF2-40B4-BE49-F238E27FC236}">
                <a16:creationId xmlns:a16="http://schemas.microsoft.com/office/drawing/2014/main" id="{ACF1D968-8228-A484-8FF6-7802FBEF6E6A}"/>
              </a:ext>
            </a:extLst>
          </p:cNvPr>
          <p:cNvSpPr>
            <a:spLocks noGrp="1"/>
          </p:cNvSpPr>
          <p:nvPr>
            <p:ph type="title"/>
          </p:nvPr>
        </p:nvSpPr>
        <p:spPr>
          <a:xfrm>
            <a:off x="228024" y="143260"/>
            <a:ext cx="8222555" cy="1199400"/>
          </a:xfrm>
        </p:spPr>
        <p:txBody>
          <a:bodyPr/>
          <a:lstStyle/>
          <a:p>
            <a:pPr>
              <a:lnSpc>
                <a:spcPct val="150000"/>
              </a:lnSpc>
            </a:pPr>
            <a:r>
              <a:rPr lang="en-IN" sz="1600" b="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Objective:</a:t>
            </a:r>
            <a:br>
              <a:rPr lang="en-IN" sz="1600" b="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600">
                <a:effectLst/>
                <a:latin typeface="Times New Roman" panose="02020603050405020304" pitchFamily="18" charset="0"/>
                <a:ea typeface="Times New Roman" panose="02020603050405020304" pitchFamily="18" charset="0"/>
              </a:rPr>
              <a:t>To automatically block IP addresses that perform SSH brute force attacks after 5 failed attempts using Wazuh Active Response.</a:t>
            </a:r>
            <a:br>
              <a:rPr lang="en-IN" sz="1600">
                <a:effectLst/>
                <a:latin typeface="Times New Roman" panose="02020603050405020304" pitchFamily="18" charset="0"/>
                <a:ea typeface="Times New Roman" panose="02020603050405020304" pitchFamily="18" charset="0"/>
              </a:rPr>
            </a:br>
            <a:r>
              <a:rPr lang="en-IN" sz="1600" b="1" i="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Overview:</a:t>
            </a:r>
            <a:br>
              <a:rPr lang="en-IN" sz="1600" b="1" i="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600">
                <a:effectLst/>
                <a:latin typeface="Times New Roman" panose="02020603050405020304" pitchFamily="18" charset="0"/>
                <a:ea typeface="Times New Roman" panose="02020603050405020304" pitchFamily="18" charset="0"/>
              </a:rPr>
              <a:t>Brute force attacks over SSH involve an attacker attempting a number of username-password combinations in an attempt to enter a system. We can identify these attacks and block the offending IP addresses after a certain number of unsuccessful attempts by combining Wazuh with Active Response.</a:t>
            </a:r>
            <a:br>
              <a:rPr lang="en-IN" sz="1600">
                <a:effectLst/>
                <a:latin typeface="Times New Roman" panose="02020603050405020304" pitchFamily="18" charset="0"/>
                <a:ea typeface="Times New Roman" panose="02020603050405020304" pitchFamily="18" charset="0"/>
              </a:rPr>
            </a:br>
            <a:r>
              <a:rPr lang="en-IN" sz="1600" b="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IN" sz="1600" b="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600" b="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Results:</a:t>
            </a:r>
            <a:br>
              <a:rPr lang="en-IN" sz="1600" b="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1600">
                <a:effectLst/>
                <a:latin typeface="Times New Roman" panose="02020603050405020304" pitchFamily="18" charset="0"/>
                <a:ea typeface="Times New Roman" panose="02020603050405020304" pitchFamily="18" charset="0"/>
              </a:rPr>
              <a:t>Successfully detected and blocked IP addresses after 5 failed SSH login attempts.</a:t>
            </a:r>
            <a:br>
              <a:rPr lang="en-IN" sz="1600">
                <a:effectLst/>
                <a:latin typeface="Times New Roman" panose="02020603050405020304" pitchFamily="18" charset="0"/>
                <a:ea typeface="Times New Roman" panose="02020603050405020304" pitchFamily="18" charset="0"/>
              </a:rPr>
            </a:br>
            <a:r>
              <a:rPr lang="en-IN" sz="1600">
                <a:effectLst/>
                <a:latin typeface="Times New Roman" panose="02020603050405020304" pitchFamily="18" charset="0"/>
                <a:ea typeface="Times New Roman" panose="02020603050405020304" pitchFamily="18" charset="0"/>
              </a:rPr>
              <a:t>Enhanced security by automating the response to SSH brute force attacks.</a:t>
            </a:r>
          </a:p>
        </p:txBody>
      </p:sp>
    </p:spTree>
    <p:extLst>
      <p:ext uri="{BB962C8B-B14F-4D97-AF65-F5344CB8AC3E}">
        <p14:creationId xmlns:p14="http://schemas.microsoft.com/office/powerpoint/2010/main" val="4202998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86C1-5947-9784-8224-4D36F38A55F0}"/>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CCE66952-C882-2B6E-0B53-BF772E50433F}"/>
              </a:ext>
            </a:extLst>
          </p:cNvPr>
          <p:cNvSpPr>
            <a:spLocks noGrp="1"/>
          </p:cNvSpPr>
          <p:nvPr>
            <p:ph type="subTitle" idx="1"/>
          </p:nvPr>
        </p:nvSpPr>
        <p:spPr/>
        <p:txBody>
          <a:bodyPr/>
          <a:lstStyle/>
          <a:p>
            <a:endParaRPr lang="en-IN"/>
          </a:p>
        </p:txBody>
      </p:sp>
      <p:pic>
        <p:nvPicPr>
          <p:cNvPr id="4" name="Picture 3" descr="A computer code with text&#10;&#10;Description automatically generated">
            <a:extLst>
              <a:ext uri="{FF2B5EF4-FFF2-40B4-BE49-F238E27FC236}">
                <a16:creationId xmlns:a16="http://schemas.microsoft.com/office/drawing/2014/main" id="{41F1FE1E-5689-C70D-05C9-FFD3EF7CC5E4}"/>
              </a:ext>
            </a:extLst>
          </p:cNvPr>
          <p:cNvPicPr>
            <a:picLocks noChangeAspect="1"/>
          </p:cNvPicPr>
          <p:nvPr/>
        </p:nvPicPr>
        <p:blipFill>
          <a:blip r:embed="rId2"/>
          <a:stretch>
            <a:fillRect/>
          </a:stretch>
        </p:blipFill>
        <p:spPr>
          <a:xfrm>
            <a:off x="653488" y="394545"/>
            <a:ext cx="5582285" cy="1647825"/>
          </a:xfrm>
          <a:prstGeom prst="rect">
            <a:avLst/>
          </a:prstGeom>
        </p:spPr>
      </p:pic>
      <p:pic>
        <p:nvPicPr>
          <p:cNvPr id="5" name="Picture 4">
            <a:extLst>
              <a:ext uri="{FF2B5EF4-FFF2-40B4-BE49-F238E27FC236}">
                <a16:creationId xmlns:a16="http://schemas.microsoft.com/office/drawing/2014/main" id="{B2A8E251-F862-8084-12EB-B3565B6B906C}"/>
              </a:ext>
            </a:extLst>
          </p:cNvPr>
          <p:cNvPicPr>
            <a:picLocks noChangeAspect="1"/>
          </p:cNvPicPr>
          <p:nvPr/>
        </p:nvPicPr>
        <p:blipFill>
          <a:blip r:embed="rId3"/>
          <a:stretch>
            <a:fillRect/>
          </a:stretch>
        </p:blipFill>
        <p:spPr>
          <a:xfrm>
            <a:off x="653488" y="2793345"/>
            <a:ext cx="5731510" cy="2129155"/>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021335D0-7B6B-B71B-C5CE-7E292CBB90A0}"/>
              </a:ext>
            </a:extLst>
          </p:cNvPr>
          <p:cNvPicPr>
            <a:picLocks noChangeAspect="1"/>
          </p:cNvPicPr>
          <p:nvPr/>
        </p:nvPicPr>
        <p:blipFill>
          <a:blip r:embed="rId4"/>
          <a:stretch>
            <a:fillRect/>
          </a:stretch>
        </p:blipFill>
        <p:spPr>
          <a:xfrm>
            <a:off x="5866102" y="1002005"/>
            <a:ext cx="4210439" cy="1882709"/>
          </a:xfrm>
          <a:prstGeom prst="rect">
            <a:avLst/>
          </a:prstGeom>
        </p:spPr>
      </p:pic>
      <p:sp>
        <p:nvSpPr>
          <p:cNvPr id="7" name="TextBox 6">
            <a:extLst>
              <a:ext uri="{FF2B5EF4-FFF2-40B4-BE49-F238E27FC236}">
                <a16:creationId xmlns:a16="http://schemas.microsoft.com/office/drawing/2014/main" id="{9CE36FF5-6B3A-6A07-A8ED-1F28CA22C19E}"/>
              </a:ext>
            </a:extLst>
          </p:cNvPr>
          <p:cNvSpPr txBox="1"/>
          <p:nvPr/>
        </p:nvSpPr>
        <p:spPr>
          <a:xfrm>
            <a:off x="692229" y="76045"/>
            <a:ext cx="5166129" cy="307777"/>
          </a:xfrm>
          <a:prstGeom prst="rect">
            <a:avLst/>
          </a:prstGeom>
          <a:noFill/>
        </p:spPr>
        <p:txBody>
          <a:bodyPr wrap="square" rtlCol="0">
            <a:spAutoFit/>
          </a:bodyPr>
          <a:lstStyle/>
          <a:p>
            <a:r>
              <a:rPr lang="en-IN" dirty="0"/>
              <a:t>Wazuh manager configuration </a:t>
            </a:r>
          </a:p>
        </p:txBody>
      </p:sp>
      <p:sp>
        <p:nvSpPr>
          <p:cNvPr id="8" name="TextBox 7">
            <a:extLst>
              <a:ext uri="{FF2B5EF4-FFF2-40B4-BE49-F238E27FC236}">
                <a16:creationId xmlns:a16="http://schemas.microsoft.com/office/drawing/2014/main" id="{8CCAB2B9-A40A-1A96-0238-BB3E8BFCAEFD}"/>
              </a:ext>
            </a:extLst>
          </p:cNvPr>
          <p:cNvSpPr txBox="1"/>
          <p:nvPr/>
        </p:nvSpPr>
        <p:spPr>
          <a:xfrm>
            <a:off x="7136970" y="686479"/>
            <a:ext cx="1030637" cy="307777"/>
          </a:xfrm>
          <a:prstGeom prst="rect">
            <a:avLst/>
          </a:prstGeom>
          <a:noFill/>
        </p:spPr>
        <p:txBody>
          <a:bodyPr wrap="square" rtlCol="0">
            <a:spAutoFit/>
          </a:bodyPr>
          <a:lstStyle/>
          <a:p>
            <a:r>
              <a:rPr lang="en-IN" dirty="0"/>
              <a:t>Attacker </a:t>
            </a:r>
            <a:r>
              <a:rPr lang="en-IN" dirty="0" err="1"/>
              <a:t>ip</a:t>
            </a:r>
            <a:endParaRPr lang="en-IN" dirty="0"/>
          </a:p>
        </p:txBody>
      </p:sp>
      <p:sp>
        <p:nvSpPr>
          <p:cNvPr id="9" name="TextBox 8">
            <a:extLst>
              <a:ext uri="{FF2B5EF4-FFF2-40B4-BE49-F238E27FC236}">
                <a16:creationId xmlns:a16="http://schemas.microsoft.com/office/drawing/2014/main" id="{61164CE0-19AA-2127-66B6-CD6D1C8E2E25}"/>
              </a:ext>
            </a:extLst>
          </p:cNvPr>
          <p:cNvSpPr txBox="1"/>
          <p:nvPr/>
        </p:nvSpPr>
        <p:spPr>
          <a:xfrm>
            <a:off x="759417" y="2212849"/>
            <a:ext cx="4339524" cy="523220"/>
          </a:xfrm>
          <a:prstGeom prst="rect">
            <a:avLst/>
          </a:prstGeom>
          <a:noFill/>
        </p:spPr>
        <p:txBody>
          <a:bodyPr wrap="square" rtlCol="0">
            <a:spAutoFit/>
          </a:bodyPr>
          <a:lstStyle/>
          <a:p>
            <a:r>
              <a:rPr lang="en-IN" dirty="0"/>
              <a:t>Attack simulation after 2 or 3 attempt the </a:t>
            </a:r>
            <a:r>
              <a:rPr lang="en-IN" dirty="0" err="1"/>
              <a:t>ip</a:t>
            </a:r>
            <a:r>
              <a:rPr lang="en-IN" dirty="0"/>
              <a:t> </a:t>
            </a:r>
            <a:r>
              <a:rPr lang="en-IN" dirty="0" err="1"/>
              <a:t>waz</a:t>
            </a:r>
            <a:r>
              <a:rPr lang="en-IN" dirty="0"/>
              <a:t> under </a:t>
            </a:r>
            <a:r>
              <a:rPr lang="en-IN" dirty="0" err="1"/>
              <a:t>balcklisted</a:t>
            </a:r>
            <a:r>
              <a:rPr lang="en-IN" dirty="0"/>
              <a:t> and connection </a:t>
            </a:r>
            <a:r>
              <a:rPr lang="en-IN" dirty="0" err="1"/>
              <a:t>hase</a:t>
            </a:r>
            <a:r>
              <a:rPr lang="en-IN" dirty="0"/>
              <a:t> been refused </a:t>
            </a:r>
          </a:p>
        </p:txBody>
      </p:sp>
    </p:spTree>
    <p:extLst>
      <p:ext uri="{BB962C8B-B14F-4D97-AF65-F5344CB8AC3E}">
        <p14:creationId xmlns:p14="http://schemas.microsoft.com/office/powerpoint/2010/main" val="1617889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16BF-A77E-6E8E-667C-CF77CBE1E068}"/>
              </a:ext>
            </a:extLst>
          </p:cNvPr>
          <p:cNvSpPr>
            <a:spLocks noGrp="1"/>
          </p:cNvSpPr>
          <p:nvPr>
            <p:ph type="title"/>
          </p:nvPr>
        </p:nvSpPr>
        <p:spPr/>
        <p:txBody>
          <a:bodyPr/>
          <a:lstStyle/>
          <a:p>
            <a:endParaRPr lang="en-IN"/>
          </a:p>
        </p:txBody>
      </p:sp>
      <p:sp>
        <p:nvSpPr>
          <p:cNvPr id="3" name="Subtitle 2">
            <a:extLst>
              <a:ext uri="{FF2B5EF4-FFF2-40B4-BE49-F238E27FC236}">
                <a16:creationId xmlns:a16="http://schemas.microsoft.com/office/drawing/2014/main" id="{661C8B5A-FB02-9989-D41C-F6668AB7D92C}"/>
              </a:ext>
            </a:extLst>
          </p:cNvPr>
          <p:cNvSpPr>
            <a:spLocks noGrp="1"/>
          </p:cNvSpPr>
          <p:nvPr>
            <p:ph type="subTitle" idx="1"/>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12661489-89AD-8368-1E1E-9D51C888753A}"/>
              </a:ext>
            </a:extLst>
          </p:cNvPr>
          <p:cNvPicPr>
            <a:picLocks noChangeAspect="1"/>
          </p:cNvPicPr>
          <p:nvPr/>
        </p:nvPicPr>
        <p:blipFill>
          <a:blip r:embed="rId2"/>
          <a:stretch>
            <a:fillRect/>
          </a:stretch>
        </p:blipFill>
        <p:spPr>
          <a:xfrm>
            <a:off x="536123" y="392166"/>
            <a:ext cx="5731510" cy="198247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D0F5E72-F553-1D90-A382-5530E0CD5A60}"/>
              </a:ext>
            </a:extLst>
          </p:cNvPr>
          <p:cNvPicPr>
            <a:picLocks noChangeAspect="1"/>
          </p:cNvPicPr>
          <p:nvPr/>
        </p:nvPicPr>
        <p:blipFill>
          <a:blip r:embed="rId3"/>
          <a:stretch>
            <a:fillRect/>
          </a:stretch>
        </p:blipFill>
        <p:spPr>
          <a:xfrm>
            <a:off x="3412490" y="2182495"/>
            <a:ext cx="5731510" cy="2961005"/>
          </a:xfrm>
          <a:prstGeom prst="rect">
            <a:avLst/>
          </a:prstGeom>
        </p:spPr>
      </p:pic>
      <p:sp>
        <p:nvSpPr>
          <p:cNvPr id="6" name="TextBox 5">
            <a:extLst>
              <a:ext uri="{FF2B5EF4-FFF2-40B4-BE49-F238E27FC236}">
                <a16:creationId xmlns:a16="http://schemas.microsoft.com/office/drawing/2014/main" id="{61176E33-A34C-DABA-9513-CBFBF2B6EE67}"/>
              </a:ext>
            </a:extLst>
          </p:cNvPr>
          <p:cNvSpPr txBox="1"/>
          <p:nvPr/>
        </p:nvSpPr>
        <p:spPr>
          <a:xfrm>
            <a:off x="914400" y="147965"/>
            <a:ext cx="1092631" cy="307777"/>
          </a:xfrm>
          <a:prstGeom prst="rect">
            <a:avLst/>
          </a:prstGeom>
          <a:noFill/>
        </p:spPr>
        <p:txBody>
          <a:bodyPr wrap="square" rtlCol="0">
            <a:spAutoFit/>
          </a:bodyPr>
          <a:lstStyle/>
          <a:p>
            <a:r>
              <a:rPr lang="en-IN" dirty="0"/>
              <a:t>Dashboard </a:t>
            </a:r>
          </a:p>
        </p:txBody>
      </p:sp>
      <p:sp>
        <p:nvSpPr>
          <p:cNvPr id="7" name="TextBox 6">
            <a:extLst>
              <a:ext uri="{FF2B5EF4-FFF2-40B4-BE49-F238E27FC236}">
                <a16:creationId xmlns:a16="http://schemas.microsoft.com/office/drawing/2014/main" id="{4325A614-4F72-B303-D1AB-509A422B9205}"/>
              </a:ext>
            </a:extLst>
          </p:cNvPr>
          <p:cNvSpPr txBox="1"/>
          <p:nvPr/>
        </p:nvSpPr>
        <p:spPr>
          <a:xfrm>
            <a:off x="2278243" y="2495228"/>
            <a:ext cx="1611823" cy="307777"/>
          </a:xfrm>
          <a:prstGeom prst="rect">
            <a:avLst/>
          </a:prstGeom>
          <a:noFill/>
        </p:spPr>
        <p:txBody>
          <a:bodyPr wrap="square" rtlCol="0">
            <a:spAutoFit/>
          </a:bodyPr>
          <a:lstStyle/>
          <a:p>
            <a:r>
              <a:rPr lang="en-IN" dirty="0"/>
              <a:t>Detail log</a:t>
            </a:r>
          </a:p>
        </p:txBody>
      </p:sp>
    </p:spTree>
    <p:extLst>
      <p:ext uri="{BB962C8B-B14F-4D97-AF65-F5344CB8AC3E}">
        <p14:creationId xmlns:p14="http://schemas.microsoft.com/office/powerpoint/2010/main" val="1248450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03</a:t>
            </a:r>
            <a:endParaRPr dirty="0">
              <a:solidFill>
                <a:schemeClr val="lt1"/>
              </a:solidFill>
            </a:endParaRPr>
          </a:p>
        </p:txBody>
      </p:sp>
      <p:sp>
        <p:nvSpPr>
          <p:cNvPr id="1276" name="Google Shape;1276;p36"/>
          <p:cNvSpPr txBox="1">
            <a:spLocks noGrp="1"/>
          </p:cNvSpPr>
          <p:nvPr>
            <p:ph type="subTitle" idx="1"/>
          </p:nvPr>
        </p:nvSpPr>
        <p:spPr>
          <a:xfrm>
            <a:off x="4140767" y="2134660"/>
            <a:ext cx="3951530"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Automating Malware Detection and Remediation with </a:t>
            </a:r>
            <a:r>
              <a:rPr lang="en-IN" sz="1800" b="1" dirty="0" err="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VirusTotal</a:t>
            </a:r>
            <a:r>
              <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a:t>
            </a: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02076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22D7-E08A-B541-DC80-533032C6BF21}"/>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60555125-D184-B50F-9F2B-DFC156314B15}"/>
              </a:ext>
            </a:extLst>
          </p:cNvPr>
          <p:cNvSpPr>
            <a:spLocks noGrp="1"/>
          </p:cNvSpPr>
          <p:nvPr>
            <p:ph type="title" idx="2"/>
          </p:nvPr>
        </p:nvSpPr>
        <p:spPr/>
        <p:txBody>
          <a:bodyPr/>
          <a:lstStyle/>
          <a:p>
            <a:endParaRPr lang="en-IN" dirty="0"/>
          </a:p>
        </p:txBody>
      </p:sp>
      <p:sp>
        <p:nvSpPr>
          <p:cNvPr id="4" name="Subtitle 3">
            <a:extLst>
              <a:ext uri="{FF2B5EF4-FFF2-40B4-BE49-F238E27FC236}">
                <a16:creationId xmlns:a16="http://schemas.microsoft.com/office/drawing/2014/main" id="{D1763709-DA15-26D2-0C41-14A752FB7FCD}"/>
              </a:ext>
            </a:extLst>
          </p:cNvPr>
          <p:cNvSpPr>
            <a:spLocks noGrp="1"/>
          </p:cNvSpPr>
          <p:nvPr>
            <p:ph type="subTitle" idx="1"/>
          </p:nvPr>
        </p:nvSpPr>
        <p:spPr/>
        <p:txBody>
          <a:bodyPr/>
          <a:lstStyle/>
          <a:p>
            <a:endParaRPr lang="en-IN"/>
          </a:p>
        </p:txBody>
      </p:sp>
      <p:sp>
        <p:nvSpPr>
          <p:cNvPr id="6" name="TextBox 5">
            <a:extLst>
              <a:ext uri="{FF2B5EF4-FFF2-40B4-BE49-F238E27FC236}">
                <a16:creationId xmlns:a16="http://schemas.microsoft.com/office/drawing/2014/main" id="{B10874FE-9C7A-F255-1ACE-48752BB68907}"/>
              </a:ext>
            </a:extLst>
          </p:cNvPr>
          <p:cNvSpPr txBox="1"/>
          <p:nvPr/>
        </p:nvSpPr>
        <p:spPr>
          <a:xfrm>
            <a:off x="302495" y="1836420"/>
            <a:ext cx="7871460" cy="2062103"/>
          </a:xfrm>
          <a:prstGeom prst="rect">
            <a:avLst/>
          </a:prstGeom>
          <a:noFill/>
        </p:spPr>
        <p:txBody>
          <a:bodyPr wrap="square">
            <a:spAutoFit/>
          </a:bodyPr>
          <a:lstStyle/>
          <a:p>
            <a:r>
              <a:rPr lang="en-IN" sz="1600" dirty="0">
                <a:solidFill>
                  <a:schemeClr val="tx1"/>
                </a:solidFill>
                <a:sym typeface="Montserrat"/>
              </a:rPr>
              <a:t>Wazuh connects to external APIs and warning systems like </a:t>
            </a:r>
            <a:r>
              <a:rPr lang="en-IN" sz="1600" dirty="0" err="1">
                <a:solidFill>
                  <a:schemeClr val="tx1"/>
                </a:solidFill>
                <a:sym typeface="Montserrat"/>
              </a:rPr>
              <a:t>VirusTotal</a:t>
            </a:r>
            <a:r>
              <a:rPr lang="en-IN" sz="1600" dirty="0">
                <a:solidFill>
                  <a:schemeClr val="tx1"/>
                </a:solidFill>
                <a:sym typeface="Montserrat"/>
              </a:rPr>
              <a:t> using the integrator module.</a:t>
            </a:r>
          </a:p>
          <a:p>
            <a:endParaRPr lang="en-IN" sz="1600" dirty="0">
              <a:solidFill>
                <a:schemeClr val="tx1"/>
              </a:solidFill>
              <a:sym typeface="Montserrat"/>
            </a:endParaRPr>
          </a:p>
          <a:p>
            <a:r>
              <a:rPr lang="en-IN" sz="1600" dirty="0">
                <a:solidFill>
                  <a:schemeClr val="tx1"/>
                </a:solidFill>
                <a:sym typeface="Montserrat"/>
              </a:rPr>
              <a:t>In this example, a directory is monitored for modifications using the Wazuh File Integrity Monitoring (FIM) module, and the files within the directory are scanned using the </a:t>
            </a:r>
            <a:r>
              <a:rPr lang="en-IN" sz="1600" dirty="0" err="1">
                <a:solidFill>
                  <a:schemeClr val="tx1"/>
                </a:solidFill>
                <a:sym typeface="Montserrat"/>
              </a:rPr>
              <a:t>VirusTotal</a:t>
            </a:r>
            <a:r>
              <a:rPr lang="en-IN" sz="1600" dirty="0">
                <a:solidFill>
                  <a:schemeClr val="tx1"/>
                </a:solidFill>
                <a:sym typeface="Montserrat"/>
              </a:rPr>
              <a:t> API. Next, set up Wazuh to delete files that </a:t>
            </a:r>
            <a:r>
              <a:rPr lang="en-IN" sz="1600" dirty="0" err="1">
                <a:solidFill>
                  <a:schemeClr val="tx1"/>
                </a:solidFill>
                <a:sym typeface="Montserrat"/>
              </a:rPr>
              <a:t>VirusTotal</a:t>
            </a:r>
            <a:r>
              <a:rPr lang="en-IN" sz="1600" dirty="0">
                <a:solidFill>
                  <a:schemeClr val="tx1"/>
                </a:solidFill>
                <a:sym typeface="Montserrat"/>
              </a:rPr>
              <a:t> deems harmful and launch an active response script. We evaluate both Windows and Ubuntu endpoints for this use case.</a:t>
            </a:r>
          </a:p>
        </p:txBody>
      </p:sp>
      <p:pic>
        <p:nvPicPr>
          <p:cNvPr id="8" name="Picture 7">
            <a:extLst>
              <a:ext uri="{FF2B5EF4-FFF2-40B4-BE49-F238E27FC236}">
                <a16:creationId xmlns:a16="http://schemas.microsoft.com/office/drawing/2014/main" id="{81987E73-239F-33E5-F8D4-7C408EEFB8DA}"/>
              </a:ext>
            </a:extLst>
          </p:cNvPr>
          <p:cNvPicPr>
            <a:picLocks noChangeAspect="1"/>
          </p:cNvPicPr>
          <p:nvPr/>
        </p:nvPicPr>
        <p:blipFill>
          <a:blip r:embed="rId2">
            <a:alphaModFix amt="20000"/>
          </a:blip>
          <a:stretch>
            <a:fillRect/>
          </a:stretch>
        </p:blipFill>
        <p:spPr>
          <a:xfrm>
            <a:off x="1843104" y="1059348"/>
            <a:ext cx="5160612" cy="3434153"/>
          </a:xfrm>
          <a:prstGeom prst="rect">
            <a:avLst/>
          </a:prstGeom>
          <a:ln>
            <a:noFill/>
          </a:ln>
          <a:effectLst>
            <a:softEdge rad="112500"/>
          </a:effectLst>
        </p:spPr>
      </p:pic>
    </p:spTree>
    <p:extLst>
      <p:ext uri="{BB962C8B-B14F-4D97-AF65-F5344CB8AC3E}">
        <p14:creationId xmlns:p14="http://schemas.microsoft.com/office/powerpoint/2010/main" val="823953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5B5FD-3BD6-39F3-D08A-86667DF330CF}"/>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41BE1E1A-C655-3F76-5419-97D7D29824C9}"/>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13E6168C-0426-1567-E05F-5A696052176C}"/>
              </a:ext>
            </a:extLst>
          </p:cNvPr>
          <p:cNvSpPr>
            <a:spLocks noGrp="1"/>
          </p:cNvSpPr>
          <p:nvPr>
            <p:ph type="subTitle" idx="1"/>
          </p:nvPr>
        </p:nvSpPr>
        <p:spPr/>
        <p:txBody>
          <a:bodyPr/>
          <a:lstStyle/>
          <a:p>
            <a:endParaRPr lang="en-IN"/>
          </a:p>
        </p:txBody>
      </p:sp>
      <p:pic>
        <p:nvPicPr>
          <p:cNvPr id="6" name="Picture 5" descr="A screenshot of a computer&#10;&#10;Description automatically generated">
            <a:extLst>
              <a:ext uri="{FF2B5EF4-FFF2-40B4-BE49-F238E27FC236}">
                <a16:creationId xmlns:a16="http://schemas.microsoft.com/office/drawing/2014/main" id="{455EC0BD-8DFD-9308-7D02-27185D488DC7}"/>
              </a:ext>
            </a:extLst>
          </p:cNvPr>
          <p:cNvPicPr>
            <a:picLocks noChangeAspect="1"/>
          </p:cNvPicPr>
          <p:nvPr/>
        </p:nvPicPr>
        <p:blipFill rotWithShape="1">
          <a:blip r:embed="rId2"/>
          <a:srcRect t="3782" r="29271" b="14911"/>
          <a:stretch/>
        </p:blipFill>
        <p:spPr bwMode="auto">
          <a:xfrm>
            <a:off x="0" y="256953"/>
            <a:ext cx="5410200" cy="349821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2F94142-A731-85F6-D15B-F028E20A50C4}"/>
              </a:ext>
            </a:extLst>
          </p:cNvPr>
          <p:cNvSpPr txBox="1"/>
          <p:nvPr/>
        </p:nvSpPr>
        <p:spPr>
          <a:xfrm>
            <a:off x="154973" y="-7746"/>
            <a:ext cx="4641743" cy="307777"/>
          </a:xfrm>
          <a:prstGeom prst="rect">
            <a:avLst/>
          </a:prstGeom>
          <a:noFill/>
        </p:spPr>
        <p:txBody>
          <a:bodyPr wrap="square" rtlCol="0">
            <a:spAutoFit/>
          </a:bodyPr>
          <a:lstStyle/>
          <a:p>
            <a:r>
              <a:rPr lang="en-IN" dirty="0"/>
              <a:t>Wazuh local rules config for FIM and VT Response </a:t>
            </a:r>
          </a:p>
        </p:txBody>
      </p:sp>
      <p:pic>
        <p:nvPicPr>
          <p:cNvPr id="5" name="Picture 4">
            <a:extLst>
              <a:ext uri="{FF2B5EF4-FFF2-40B4-BE49-F238E27FC236}">
                <a16:creationId xmlns:a16="http://schemas.microsoft.com/office/drawing/2014/main" id="{5033994F-042C-4B53-FB1E-566F9A57EF9F}"/>
              </a:ext>
            </a:extLst>
          </p:cNvPr>
          <p:cNvPicPr>
            <a:picLocks noChangeAspect="1"/>
          </p:cNvPicPr>
          <p:nvPr/>
        </p:nvPicPr>
        <p:blipFill>
          <a:blip r:embed="rId3"/>
          <a:stretch>
            <a:fillRect/>
          </a:stretch>
        </p:blipFill>
        <p:spPr>
          <a:xfrm>
            <a:off x="3628035" y="3054350"/>
            <a:ext cx="5731510" cy="2089150"/>
          </a:xfrm>
          <a:prstGeom prst="rect">
            <a:avLst/>
          </a:prstGeom>
        </p:spPr>
      </p:pic>
      <p:sp>
        <p:nvSpPr>
          <p:cNvPr id="8" name="TextBox 7">
            <a:extLst>
              <a:ext uri="{FF2B5EF4-FFF2-40B4-BE49-F238E27FC236}">
                <a16:creationId xmlns:a16="http://schemas.microsoft.com/office/drawing/2014/main" id="{90F0087C-0DEF-9FA6-FE56-7C14B1D18C1A}"/>
              </a:ext>
            </a:extLst>
          </p:cNvPr>
          <p:cNvSpPr txBox="1"/>
          <p:nvPr/>
        </p:nvSpPr>
        <p:spPr>
          <a:xfrm>
            <a:off x="5770533" y="2523642"/>
            <a:ext cx="4641743" cy="307777"/>
          </a:xfrm>
          <a:prstGeom prst="rect">
            <a:avLst/>
          </a:prstGeom>
          <a:noFill/>
        </p:spPr>
        <p:txBody>
          <a:bodyPr wrap="square" rtlCol="0">
            <a:spAutoFit/>
          </a:bodyPr>
          <a:lstStyle/>
          <a:p>
            <a:r>
              <a:rPr lang="en-IN" dirty="0"/>
              <a:t>Local rules for the FIM checks</a:t>
            </a:r>
          </a:p>
        </p:txBody>
      </p:sp>
    </p:spTree>
    <p:extLst>
      <p:ext uri="{BB962C8B-B14F-4D97-AF65-F5344CB8AC3E}">
        <p14:creationId xmlns:p14="http://schemas.microsoft.com/office/powerpoint/2010/main" val="428297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3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graphicFrame>
        <p:nvGraphicFramePr>
          <p:cNvPr id="1098" name="Google Shape;1098;p33"/>
          <p:cNvGraphicFramePr/>
          <p:nvPr>
            <p:extLst>
              <p:ext uri="{D42A27DB-BD31-4B8C-83A1-F6EECF244321}">
                <p14:modId xmlns:p14="http://schemas.microsoft.com/office/powerpoint/2010/main" val="4186055845"/>
              </p:ext>
            </p:extLst>
          </p:nvPr>
        </p:nvGraphicFramePr>
        <p:xfrm>
          <a:off x="744453" y="1550957"/>
          <a:ext cx="6768563" cy="3200160"/>
        </p:xfrm>
        <a:graphic>
          <a:graphicData uri="http://schemas.openxmlformats.org/drawingml/2006/table">
            <a:tbl>
              <a:tblPr>
                <a:noFill/>
                <a:tableStyleId>{7B5E26AE-C6E1-42A4-9555-25C41F75A6F8}</a:tableStyleId>
              </a:tblPr>
              <a:tblGrid>
                <a:gridCol w="1505238">
                  <a:extLst>
                    <a:ext uri="{9D8B030D-6E8A-4147-A177-3AD203B41FA5}">
                      <a16:colId xmlns:a16="http://schemas.microsoft.com/office/drawing/2014/main" val="20000"/>
                    </a:ext>
                  </a:extLst>
                </a:gridCol>
                <a:gridCol w="5263325">
                  <a:extLst>
                    <a:ext uri="{9D8B030D-6E8A-4147-A177-3AD203B41FA5}">
                      <a16:colId xmlns:a16="http://schemas.microsoft.com/office/drawing/2014/main" val="20001"/>
                    </a:ext>
                  </a:extLst>
                </a:gridCol>
              </a:tblGrid>
              <a:tr h="350500">
                <a:tc>
                  <a:txBody>
                    <a:bodyPr/>
                    <a:lstStyle/>
                    <a:p>
                      <a:pPr marL="0" indent="0">
                        <a:lnSpc>
                          <a:spcPct val="150000"/>
                        </a:lnSpc>
                        <a:buClr>
                          <a:schemeClr val="lt1"/>
                        </a:buClr>
                        <a:buFont typeface="Wingdings" panose="05000000000000000000" pitchFamily="2" charset="2"/>
                        <a:buNone/>
                      </a:pPr>
                      <a:r>
                        <a:rPr lang="en-IN" sz="1200" b="0" i="0" u="none" strike="noStrike" cap="none" dirty="0">
                          <a:solidFill>
                            <a:schemeClr val="hlink"/>
                          </a:solidFill>
                          <a:uFill>
                            <a:noFill/>
                          </a:uFill>
                          <a:latin typeface="Secular One"/>
                          <a:ea typeface="Lato"/>
                          <a:cs typeface="Secular One"/>
                          <a:sym typeface="Lato"/>
                        </a:rPr>
                        <a:t>Introduction</a:t>
                      </a: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A4ABD7">
                        <a:alpha val="47620"/>
                      </a:srgbClr>
                    </a:solidFill>
                  </a:tcPr>
                </a:tc>
                <a:tc>
                  <a:txBody>
                    <a:bodyPr/>
                    <a:lstStyle/>
                    <a:p>
                      <a:pPr marL="0" lvl="0" indent="0" algn="l" rtl="0">
                        <a:spcBef>
                          <a:spcPts val="0"/>
                        </a:spcBef>
                        <a:spcAft>
                          <a:spcPts val="1600"/>
                        </a:spcAft>
                        <a:buNone/>
                      </a:pPr>
                      <a:r>
                        <a:rPr lang="en-IN" sz="1200" dirty="0">
                          <a:solidFill>
                            <a:schemeClr val="dk1"/>
                          </a:solidFill>
                          <a:latin typeface="Barlow"/>
                          <a:ea typeface="Barlow"/>
                          <a:cs typeface="Barlow"/>
                          <a:sym typeface="Barlow"/>
                        </a:rPr>
                        <a:t>I</a:t>
                      </a:r>
                      <a:r>
                        <a:rPr lang="en" sz="1200" dirty="0">
                          <a:solidFill>
                            <a:schemeClr val="dk1"/>
                          </a:solidFill>
                          <a:latin typeface="Barlow"/>
                          <a:ea typeface="Barlow"/>
                          <a:cs typeface="Barlow"/>
                          <a:sym typeface="Barlow"/>
                        </a:rPr>
                        <a:t>n troduction of the Project</a:t>
                      </a:r>
                      <a:endParaRPr sz="1200" dirty="0">
                        <a:solidFill>
                          <a:schemeClr val="dk1"/>
                        </a:solidFill>
                        <a:latin typeface="Barlow"/>
                        <a:ea typeface="Barlow"/>
                        <a:cs typeface="Barlow"/>
                        <a:sym typeface="Barlow"/>
                      </a:endParaRPr>
                    </a:p>
                  </a:txBody>
                  <a:tcPr marL="91425" marR="91425" marT="91425" marB="91425">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IN" sz="1200" b="0" i="0" u="none" strike="noStrike" cap="none" dirty="0">
                          <a:solidFill>
                            <a:schemeClr val="hlink"/>
                          </a:solidFill>
                          <a:uFill>
                            <a:noFill/>
                          </a:uFill>
                          <a:latin typeface="Secular One"/>
                          <a:ea typeface="Lato"/>
                          <a:cs typeface="Secular One"/>
                          <a:sym typeface="Lato"/>
                        </a:rPr>
                        <a:t>Literature Review</a:t>
                      </a:r>
                      <a:endParaRPr sz="1200" dirty="0">
                        <a:solidFill>
                          <a:schemeClr val="dk1"/>
                        </a:solidFill>
                        <a:latin typeface="Secular One"/>
                        <a:ea typeface="Secular One"/>
                        <a:cs typeface="Secular One"/>
                        <a:sym typeface="Secular One"/>
                      </a:endParaRPr>
                    </a:p>
                  </a:txBody>
                  <a:tcPr marL="91425" marR="91425" marT="91425" marB="91425">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A4ABD7">
                        <a:alpha val="47620"/>
                      </a:srgbClr>
                    </a:solidFill>
                  </a:tcPr>
                </a:tc>
                <a:tc>
                  <a:txBody>
                    <a:bodyPr/>
                    <a:lstStyle/>
                    <a:p>
                      <a:pPr marL="0" lvl="0" indent="0" algn="l" rtl="0">
                        <a:spcBef>
                          <a:spcPts val="0"/>
                        </a:spcBef>
                        <a:spcAft>
                          <a:spcPts val="1600"/>
                        </a:spcAft>
                        <a:buNone/>
                      </a:pPr>
                      <a:r>
                        <a:rPr lang="en-IN" sz="1200" dirty="0">
                          <a:solidFill>
                            <a:schemeClr val="dk1"/>
                          </a:solidFill>
                          <a:latin typeface="Barlow"/>
                          <a:ea typeface="Barlow"/>
                          <a:cs typeface="Barlow"/>
                          <a:sym typeface="Barlow"/>
                        </a:rPr>
                        <a:t>Studies of the research papers</a:t>
                      </a:r>
                      <a:endParaRPr sz="1200" dirty="0">
                        <a:solidFill>
                          <a:schemeClr val="dk1"/>
                        </a:solidFill>
                        <a:latin typeface="Barlow"/>
                        <a:ea typeface="Barlow"/>
                        <a:cs typeface="Barlow"/>
                        <a:sym typeface="Barlow"/>
                      </a:endParaRPr>
                    </a:p>
                  </a:txBody>
                  <a:tcPr marL="91425" marR="91425" marT="91425" marB="91425">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528219339"/>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a:solidFill>
                            <a:schemeClr val="hlink"/>
                          </a:solidFill>
                          <a:uFill>
                            <a:noFill/>
                          </a:uFill>
                          <a:latin typeface="Secular One"/>
                          <a:ea typeface="Lato"/>
                          <a:cs typeface="Secular One"/>
                          <a:sym typeface="Lato"/>
                        </a:rPr>
                        <a:t>Research Gap</a:t>
                      </a:r>
                    </a:p>
                  </a:txBody>
                  <a:tcPr marL="91425" marR="91425" marT="91425" marB="91425">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A4ABD7">
                        <a:alpha val="47620"/>
                      </a:srgbClr>
                    </a:solidFill>
                  </a:tcPr>
                </a:tc>
                <a:tc>
                  <a:txBody>
                    <a:bodyPr/>
                    <a:lstStyle/>
                    <a:p>
                      <a:pPr marL="0" lvl="0" indent="0" algn="l" rtl="0">
                        <a:spcBef>
                          <a:spcPts val="0"/>
                        </a:spcBef>
                        <a:spcAft>
                          <a:spcPts val="1600"/>
                        </a:spcAft>
                        <a:buNone/>
                      </a:pPr>
                      <a:r>
                        <a:rPr lang="en-IN" sz="1200" dirty="0">
                          <a:solidFill>
                            <a:schemeClr val="dk1"/>
                          </a:solidFill>
                          <a:latin typeface="Barlow"/>
                          <a:ea typeface="Barlow"/>
                          <a:cs typeface="Barlow"/>
                          <a:sym typeface="Barlow"/>
                        </a:rPr>
                        <a:t>What is found and analysis </a:t>
                      </a:r>
                      <a:endParaRPr sz="1200" dirty="0">
                        <a:solidFill>
                          <a:schemeClr val="dk1"/>
                        </a:solidFill>
                        <a:latin typeface="Barlow"/>
                        <a:ea typeface="Barlow"/>
                        <a:cs typeface="Barlow"/>
                        <a:sym typeface="Barlow"/>
                      </a:endParaRPr>
                    </a:p>
                  </a:txBody>
                  <a:tcPr marL="91425" marR="91425" marT="91425" marB="91425">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257600190"/>
                  </a:ext>
                </a:extLst>
              </a:tr>
              <a:tr h="350500">
                <a:tc>
                  <a:txBody>
                    <a:bodyPr/>
                    <a:lstStyle/>
                    <a:p>
                      <a:pPr marL="0" indent="0">
                        <a:lnSpc>
                          <a:spcPct val="150000"/>
                        </a:lnSpc>
                        <a:buClr>
                          <a:schemeClr val="lt1"/>
                        </a:buClr>
                        <a:buFont typeface="Wingdings" panose="05000000000000000000" pitchFamily="2" charset="2"/>
                        <a:buNone/>
                      </a:pPr>
                      <a:r>
                        <a:rPr lang="en-IN" sz="1200" b="0" i="0" u="none" strike="noStrike" cap="none" dirty="0">
                          <a:solidFill>
                            <a:schemeClr val="hlink"/>
                          </a:solidFill>
                          <a:uFill>
                            <a:noFill/>
                          </a:uFill>
                          <a:latin typeface="Secular One"/>
                          <a:ea typeface="Lato"/>
                          <a:cs typeface="Secular One"/>
                          <a:sym typeface="Lato"/>
                        </a:rPr>
                        <a:t>Objective</a:t>
                      </a: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A4ABD7">
                        <a:alpha val="47620"/>
                      </a:srgbClr>
                    </a:solidFill>
                  </a:tcPr>
                </a:tc>
                <a:tc>
                  <a:txBody>
                    <a:bodyPr/>
                    <a:lstStyle/>
                    <a:p>
                      <a:pPr marL="0" marR="0" lvl="0" indent="0" algn="l" rtl="0">
                        <a:lnSpc>
                          <a:spcPct val="100000"/>
                        </a:lnSpc>
                        <a:spcBef>
                          <a:spcPts val="0"/>
                        </a:spcBef>
                        <a:spcAft>
                          <a:spcPts val="1600"/>
                        </a:spcAft>
                        <a:buNone/>
                      </a:pPr>
                      <a:r>
                        <a:rPr lang="en-IN" sz="1200" dirty="0">
                          <a:solidFill>
                            <a:schemeClr val="dk1"/>
                          </a:solidFill>
                          <a:latin typeface="Barlow"/>
                          <a:ea typeface="Barlow"/>
                          <a:cs typeface="Barlow"/>
                          <a:sym typeface="Barlow"/>
                        </a:rPr>
                        <a:t>What is main objective of the project</a:t>
                      </a:r>
                      <a:endParaRPr sz="1200" dirty="0">
                        <a:solidFill>
                          <a:schemeClr val="dk1"/>
                        </a:solidFill>
                        <a:latin typeface="Barlow"/>
                        <a:ea typeface="Barlow"/>
                        <a:cs typeface="Barlow"/>
                        <a:sym typeface="Barlow"/>
                      </a:endParaRPr>
                    </a:p>
                  </a:txBody>
                  <a:tcPr marL="91425" marR="91425" marT="91425" marB="91425">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indent="0">
                        <a:lnSpc>
                          <a:spcPct val="150000"/>
                        </a:lnSpc>
                        <a:buClr>
                          <a:schemeClr val="lt1"/>
                        </a:buClr>
                        <a:buFont typeface="Wingdings" panose="05000000000000000000" pitchFamily="2" charset="2"/>
                        <a:buNone/>
                      </a:pPr>
                      <a:r>
                        <a:rPr lang="en-IN" sz="1200" b="0" i="0" u="none" strike="noStrike" cap="none" dirty="0">
                          <a:solidFill>
                            <a:schemeClr val="hlink"/>
                          </a:solidFill>
                          <a:uFill>
                            <a:noFill/>
                          </a:uFill>
                          <a:latin typeface="Secular One"/>
                          <a:ea typeface="Lato"/>
                          <a:cs typeface="Secular One"/>
                          <a:sym typeface="Lato"/>
                        </a:rPr>
                        <a:t>Flow Chart </a:t>
                      </a: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A4ABD7">
                        <a:alpha val="47620"/>
                      </a:srgbClr>
                    </a:solidFill>
                  </a:tcPr>
                </a:tc>
                <a:tc>
                  <a:txBody>
                    <a:bodyPr/>
                    <a:lstStyle/>
                    <a:p>
                      <a:pPr marL="0" lvl="0" indent="0" algn="l" rtl="0">
                        <a:spcBef>
                          <a:spcPts val="0"/>
                        </a:spcBef>
                        <a:spcAft>
                          <a:spcPts val="1600"/>
                        </a:spcAft>
                        <a:buNone/>
                      </a:pPr>
                      <a:r>
                        <a:rPr lang="en-IN" sz="1200" dirty="0">
                          <a:solidFill>
                            <a:schemeClr val="dk1"/>
                          </a:solidFill>
                          <a:latin typeface="Barlow"/>
                          <a:ea typeface="Barlow"/>
                          <a:cs typeface="Barlow"/>
                          <a:sym typeface="Barlow"/>
                        </a:rPr>
                        <a:t>The flow chart for high level understandings </a:t>
                      </a:r>
                      <a:endParaRPr sz="1200" dirty="0">
                        <a:solidFill>
                          <a:schemeClr val="dk1"/>
                        </a:solidFill>
                        <a:latin typeface="Barlow"/>
                        <a:ea typeface="Barlow"/>
                        <a:cs typeface="Barlow"/>
                        <a:sym typeface="Barlow"/>
                      </a:endParaRPr>
                    </a:p>
                  </a:txBody>
                  <a:tcPr marL="91425" marR="91425" marT="91425" marB="91425">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a:solidFill>
                            <a:schemeClr val="hlink"/>
                          </a:solidFill>
                          <a:uFill>
                            <a:noFill/>
                          </a:uFill>
                          <a:latin typeface="Secular One"/>
                          <a:ea typeface="Lato"/>
                          <a:cs typeface="Secular One"/>
                          <a:sym typeface="Lato"/>
                        </a:rPr>
                        <a:t>Methodology</a:t>
                      </a: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A4ABD7">
                        <a:alpha val="47620"/>
                      </a:srgbClr>
                    </a:solidFill>
                  </a:tcPr>
                </a:tc>
                <a:tc>
                  <a:txBody>
                    <a:bodyPr/>
                    <a:lstStyle/>
                    <a:p>
                      <a:pPr marL="0" lvl="0" indent="0" algn="l" rtl="0">
                        <a:spcBef>
                          <a:spcPts val="0"/>
                        </a:spcBef>
                        <a:spcAft>
                          <a:spcPts val="1600"/>
                        </a:spcAft>
                        <a:buNone/>
                      </a:pPr>
                      <a:r>
                        <a:rPr lang="en-IN" sz="1200" dirty="0">
                          <a:solidFill>
                            <a:schemeClr val="dk1"/>
                          </a:solidFill>
                          <a:latin typeface="Barlow"/>
                          <a:ea typeface="Barlow"/>
                          <a:cs typeface="Barlow"/>
                          <a:sym typeface="Barlow"/>
                        </a:rPr>
                        <a:t>Strategy of implementation of project</a:t>
                      </a:r>
                      <a:endParaRPr sz="1200" dirty="0">
                        <a:solidFill>
                          <a:schemeClr val="dk1"/>
                        </a:solidFill>
                        <a:latin typeface="Barlow"/>
                        <a:ea typeface="Barlow"/>
                        <a:cs typeface="Barlow"/>
                        <a:sym typeface="Barlow"/>
                      </a:endParaRPr>
                    </a:p>
                  </a:txBody>
                  <a:tcPr marL="91425" marR="91425" marT="91425" marB="91425">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indent="0">
                        <a:lnSpc>
                          <a:spcPct val="150000"/>
                        </a:lnSpc>
                        <a:buClr>
                          <a:schemeClr val="lt1"/>
                        </a:buClr>
                        <a:buFont typeface="Wingdings" panose="05000000000000000000" pitchFamily="2" charset="2"/>
                        <a:buNone/>
                      </a:pPr>
                      <a:r>
                        <a:rPr lang="en-IN" sz="1200" b="0" i="0" u="none" strike="noStrike" cap="none" dirty="0">
                          <a:solidFill>
                            <a:schemeClr val="hlink"/>
                          </a:solidFill>
                          <a:uFill>
                            <a:noFill/>
                          </a:uFill>
                          <a:latin typeface="Secular One"/>
                          <a:ea typeface="Lato"/>
                          <a:cs typeface="Secular One"/>
                          <a:sym typeface="Lato"/>
                        </a:rPr>
                        <a:t>Implementation </a:t>
                      </a: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A4ABD7">
                        <a:alpha val="47620"/>
                      </a:srgbClr>
                    </a:solidFill>
                  </a:tcPr>
                </a:tc>
                <a:tc>
                  <a:txBody>
                    <a:bodyPr/>
                    <a:lstStyle/>
                    <a:p>
                      <a:pPr marL="0" lvl="0" indent="0" algn="l" rtl="0">
                        <a:spcBef>
                          <a:spcPts val="0"/>
                        </a:spcBef>
                        <a:spcAft>
                          <a:spcPts val="0"/>
                        </a:spcAft>
                        <a:buNone/>
                      </a:pPr>
                      <a:r>
                        <a:rPr lang="en-IN" sz="1200" dirty="0">
                          <a:solidFill>
                            <a:schemeClr val="dk1"/>
                          </a:solidFill>
                          <a:latin typeface="Barlow"/>
                          <a:ea typeface="Barlow"/>
                          <a:cs typeface="Barlow"/>
                          <a:sym typeface="Barlow"/>
                        </a:rPr>
                        <a:t>Real testing and implementation of the project</a:t>
                      </a:r>
                      <a:endParaRPr sz="1200" dirty="0">
                        <a:solidFill>
                          <a:schemeClr val="dk1"/>
                        </a:solidFill>
                        <a:latin typeface="Barlow"/>
                        <a:ea typeface="Barlow"/>
                        <a:cs typeface="Barlow"/>
                        <a:sym typeface="Barlow"/>
                      </a:endParaRPr>
                    </a:p>
                  </a:txBody>
                  <a:tcPr marL="91425" marR="91425" marT="91425" marB="91425">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a:solidFill>
                            <a:schemeClr val="hlink"/>
                          </a:solidFill>
                          <a:uFill>
                            <a:noFill/>
                          </a:uFill>
                          <a:latin typeface="Secular One"/>
                          <a:ea typeface="Lato"/>
                          <a:cs typeface="Secular One"/>
                          <a:sym typeface="Lato"/>
                        </a:rPr>
                        <a:t>References</a:t>
                      </a:r>
                    </a:p>
                  </a:txBody>
                  <a:tcPr marL="91425" marR="91425" marT="91425" marB="9142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rgbClr val="A4ABD7">
                        <a:alpha val="47620"/>
                      </a:srgbClr>
                    </a:solidFill>
                  </a:tcPr>
                </a:tc>
                <a:tc>
                  <a:txBody>
                    <a:bodyPr/>
                    <a:lstStyle/>
                    <a:p>
                      <a:pPr marL="0" lvl="0" indent="0" algn="l" rtl="0">
                        <a:spcBef>
                          <a:spcPts val="0"/>
                        </a:spcBef>
                        <a:spcAft>
                          <a:spcPts val="1600"/>
                        </a:spcAft>
                        <a:buNone/>
                      </a:pPr>
                      <a:r>
                        <a:rPr lang="en-IN" sz="1200" dirty="0">
                          <a:solidFill>
                            <a:schemeClr val="dk1"/>
                          </a:solidFill>
                          <a:latin typeface="Barlow"/>
                          <a:ea typeface="Barlow"/>
                          <a:cs typeface="Barlow"/>
                          <a:sym typeface="Barlow"/>
                        </a:rPr>
                        <a:t>All the reference contacts</a:t>
                      </a:r>
                      <a:endParaRPr sz="1200" dirty="0">
                        <a:solidFill>
                          <a:schemeClr val="dk1"/>
                        </a:solidFill>
                        <a:latin typeface="Barlow"/>
                        <a:ea typeface="Barlow"/>
                        <a:cs typeface="Barlow"/>
                        <a:sym typeface="Barlow"/>
                      </a:endParaRPr>
                    </a:p>
                  </a:txBody>
                  <a:tcPr marL="91425" marR="91425" marT="91425" marB="91425">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1102" name="Google Shape;1102;p33"/>
          <p:cNvGrpSpPr/>
          <p:nvPr/>
        </p:nvGrpSpPr>
        <p:grpSpPr>
          <a:xfrm>
            <a:off x="7216781" y="674150"/>
            <a:ext cx="1211612" cy="438051"/>
            <a:chOff x="175552" y="1101686"/>
            <a:chExt cx="520944" cy="188336"/>
          </a:xfrm>
        </p:grpSpPr>
        <p:sp>
          <p:nvSpPr>
            <p:cNvPr id="1103" name="Google Shape;1103;p33"/>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3"/>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3"/>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3"/>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3"/>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3"/>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3"/>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3"/>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3"/>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3"/>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3"/>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3"/>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3"/>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3"/>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3"/>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3"/>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3"/>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3"/>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3"/>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3"/>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3"/>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D4690-6489-E6B2-E626-22C920D60C55}"/>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33B0B812-4801-6308-D885-03D3BB566658}"/>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B7539785-B5EA-2D41-7F64-209BD52C9A3A}"/>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6C83E7E-3136-3D04-D3C9-92EC06101461}"/>
              </a:ext>
            </a:extLst>
          </p:cNvPr>
          <p:cNvPicPr>
            <a:picLocks noChangeAspect="1"/>
          </p:cNvPicPr>
          <p:nvPr/>
        </p:nvPicPr>
        <p:blipFill>
          <a:blip r:embed="rId2"/>
          <a:stretch>
            <a:fillRect/>
          </a:stretch>
        </p:blipFill>
        <p:spPr>
          <a:xfrm>
            <a:off x="86672" y="413030"/>
            <a:ext cx="5731510" cy="2144395"/>
          </a:xfrm>
          <a:prstGeom prst="rect">
            <a:avLst/>
          </a:prstGeom>
        </p:spPr>
      </p:pic>
      <p:sp>
        <p:nvSpPr>
          <p:cNvPr id="7" name="TextBox 6">
            <a:extLst>
              <a:ext uri="{FF2B5EF4-FFF2-40B4-BE49-F238E27FC236}">
                <a16:creationId xmlns:a16="http://schemas.microsoft.com/office/drawing/2014/main" id="{A7010D3B-0BE3-802B-DEB2-423176108565}"/>
              </a:ext>
            </a:extLst>
          </p:cNvPr>
          <p:cNvSpPr txBox="1"/>
          <p:nvPr/>
        </p:nvSpPr>
        <p:spPr>
          <a:xfrm>
            <a:off x="498010" y="139485"/>
            <a:ext cx="4662925" cy="307777"/>
          </a:xfrm>
          <a:prstGeom prst="rect">
            <a:avLst/>
          </a:prstGeom>
          <a:noFill/>
        </p:spPr>
        <p:txBody>
          <a:bodyPr wrap="square" rtlCol="0">
            <a:spAutoFit/>
          </a:bodyPr>
          <a:lstStyle/>
          <a:p>
            <a:r>
              <a:rPr lang="en-IN" dirty="0"/>
              <a:t>API </a:t>
            </a:r>
            <a:r>
              <a:rPr lang="en-IN" dirty="0" err="1"/>
              <a:t>contion</a:t>
            </a:r>
            <a:r>
              <a:rPr lang="en-IN" dirty="0"/>
              <a:t> with VT for check the malicious content </a:t>
            </a:r>
          </a:p>
        </p:txBody>
      </p:sp>
      <p:pic>
        <p:nvPicPr>
          <p:cNvPr id="9" name="Picture 8">
            <a:extLst>
              <a:ext uri="{FF2B5EF4-FFF2-40B4-BE49-F238E27FC236}">
                <a16:creationId xmlns:a16="http://schemas.microsoft.com/office/drawing/2014/main" id="{6E4E274C-3372-A7EF-7040-EE169236542F}"/>
              </a:ext>
            </a:extLst>
          </p:cNvPr>
          <p:cNvPicPr>
            <a:picLocks noChangeAspect="1"/>
          </p:cNvPicPr>
          <p:nvPr/>
        </p:nvPicPr>
        <p:blipFill>
          <a:blip r:embed="rId3"/>
          <a:stretch>
            <a:fillRect/>
          </a:stretch>
        </p:blipFill>
        <p:spPr>
          <a:xfrm>
            <a:off x="3157932" y="1558868"/>
            <a:ext cx="5899396" cy="3445147"/>
          </a:xfrm>
          <a:prstGeom prst="rect">
            <a:avLst/>
          </a:prstGeom>
        </p:spPr>
      </p:pic>
      <p:sp>
        <p:nvSpPr>
          <p:cNvPr id="10" name="TextBox 9">
            <a:extLst>
              <a:ext uri="{FF2B5EF4-FFF2-40B4-BE49-F238E27FC236}">
                <a16:creationId xmlns:a16="http://schemas.microsoft.com/office/drawing/2014/main" id="{9A76FFE1-3F5F-1D77-4BB6-56C9136C1818}"/>
              </a:ext>
            </a:extLst>
          </p:cNvPr>
          <p:cNvSpPr txBox="1"/>
          <p:nvPr/>
        </p:nvSpPr>
        <p:spPr>
          <a:xfrm>
            <a:off x="680780" y="2980380"/>
            <a:ext cx="1883044" cy="523220"/>
          </a:xfrm>
          <a:prstGeom prst="rect">
            <a:avLst/>
          </a:prstGeom>
          <a:noFill/>
        </p:spPr>
        <p:txBody>
          <a:bodyPr wrap="square" rtlCol="0">
            <a:spAutoFit/>
          </a:bodyPr>
          <a:lstStyle/>
          <a:p>
            <a:r>
              <a:rPr lang="en-IN" dirty="0"/>
              <a:t>Remove.sh scripts for removing file</a:t>
            </a:r>
          </a:p>
        </p:txBody>
      </p:sp>
    </p:spTree>
    <p:extLst>
      <p:ext uri="{BB962C8B-B14F-4D97-AF65-F5344CB8AC3E}">
        <p14:creationId xmlns:p14="http://schemas.microsoft.com/office/powerpoint/2010/main" val="1720865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B009-9356-C091-5FDC-E07E5ABFFC81}"/>
              </a:ext>
            </a:extLst>
          </p:cNvPr>
          <p:cNvSpPr>
            <a:spLocks noGrp="1"/>
          </p:cNvSpPr>
          <p:nvPr>
            <p:ph type="title"/>
          </p:nvPr>
        </p:nvSpPr>
        <p:spPr>
          <a:xfrm>
            <a:off x="1297500" y="77225"/>
            <a:ext cx="7038900" cy="914100"/>
          </a:xfrm>
        </p:spPr>
        <p:txBody>
          <a:bodyPr/>
          <a:lstStyle/>
          <a:p>
            <a:r>
              <a:rPr lang="en-IN" dirty="0"/>
              <a:t>Client view</a:t>
            </a:r>
          </a:p>
        </p:txBody>
      </p:sp>
      <p:sp>
        <p:nvSpPr>
          <p:cNvPr id="3" name="Text Placeholder 2">
            <a:extLst>
              <a:ext uri="{FF2B5EF4-FFF2-40B4-BE49-F238E27FC236}">
                <a16:creationId xmlns:a16="http://schemas.microsoft.com/office/drawing/2014/main" id="{C6D78296-8459-784E-429B-BDAEFE377CF2}"/>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F272D15C-2055-1A5B-23AB-BB112FD6502E}"/>
              </a:ext>
            </a:extLst>
          </p:cNvPr>
          <p:cNvPicPr>
            <a:picLocks noChangeAspect="1"/>
          </p:cNvPicPr>
          <p:nvPr/>
        </p:nvPicPr>
        <p:blipFill>
          <a:blip r:embed="rId2"/>
          <a:stretch>
            <a:fillRect/>
          </a:stretch>
        </p:blipFill>
        <p:spPr>
          <a:xfrm>
            <a:off x="644632" y="534275"/>
            <a:ext cx="7854735" cy="5143500"/>
          </a:xfrm>
          <a:prstGeom prst="rect">
            <a:avLst/>
          </a:prstGeom>
        </p:spPr>
      </p:pic>
    </p:spTree>
    <p:extLst>
      <p:ext uri="{BB962C8B-B14F-4D97-AF65-F5344CB8AC3E}">
        <p14:creationId xmlns:p14="http://schemas.microsoft.com/office/powerpoint/2010/main" val="11393166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30A78-F9BC-D523-D07A-B04776F4DD93}"/>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359BEBC1-9C73-B339-FF7C-5D508C4ED752}"/>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41E1053E-7287-B2C8-9C7A-2BFAE7AF20C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526764B4-4F0A-47B0-7277-28DD50337AF0}"/>
              </a:ext>
            </a:extLst>
          </p:cNvPr>
          <p:cNvPicPr>
            <a:picLocks noChangeAspect="1"/>
          </p:cNvPicPr>
          <p:nvPr/>
        </p:nvPicPr>
        <p:blipFill>
          <a:blip r:embed="rId2"/>
          <a:stretch>
            <a:fillRect/>
          </a:stretch>
        </p:blipFill>
        <p:spPr>
          <a:xfrm>
            <a:off x="0" y="611095"/>
            <a:ext cx="9144000" cy="4588677"/>
          </a:xfrm>
          <a:prstGeom prst="rect">
            <a:avLst/>
          </a:prstGeom>
        </p:spPr>
      </p:pic>
      <p:sp>
        <p:nvSpPr>
          <p:cNvPr id="6" name="TextBox 5">
            <a:extLst>
              <a:ext uri="{FF2B5EF4-FFF2-40B4-BE49-F238E27FC236}">
                <a16:creationId xmlns:a16="http://schemas.microsoft.com/office/drawing/2014/main" id="{F7C094B7-0B5F-F6A0-A940-A92BAF696F28}"/>
              </a:ext>
            </a:extLst>
          </p:cNvPr>
          <p:cNvSpPr txBox="1"/>
          <p:nvPr/>
        </p:nvSpPr>
        <p:spPr>
          <a:xfrm>
            <a:off x="317720" y="30997"/>
            <a:ext cx="3549111" cy="307777"/>
          </a:xfrm>
          <a:prstGeom prst="rect">
            <a:avLst/>
          </a:prstGeom>
          <a:noFill/>
        </p:spPr>
        <p:txBody>
          <a:bodyPr wrap="square" rtlCol="0">
            <a:spAutoFit/>
          </a:bodyPr>
          <a:lstStyle/>
          <a:p>
            <a:r>
              <a:rPr lang="en-IN" dirty="0"/>
              <a:t>Custom </a:t>
            </a:r>
            <a:r>
              <a:rPr lang="en-IN" dirty="0" err="1"/>
              <a:t>dashborad</a:t>
            </a:r>
            <a:r>
              <a:rPr lang="en-IN" dirty="0"/>
              <a:t> for FIM Responses </a:t>
            </a:r>
          </a:p>
        </p:txBody>
      </p:sp>
    </p:spTree>
    <p:extLst>
      <p:ext uri="{BB962C8B-B14F-4D97-AF65-F5344CB8AC3E}">
        <p14:creationId xmlns:p14="http://schemas.microsoft.com/office/powerpoint/2010/main" val="3102530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FB345-D5C1-BB74-B57D-B3507E925CD3}"/>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7331CF22-3D11-94BA-F129-16255A889DB7}"/>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80CCE4DD-1482-F989-810D-1CF7FA1E1099}"/>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F2AA3BCC-0661-DCFD-8DC2-530350794FF1}"/>
              </a:ext>
            </a:extLst>
          </p:cNvPr>
          <p:cNvPicPr>
            <a:picLocks noChangeAspect="1"/>
          </p:cNvPicPr>
          <p:nvPr/>
        </p:nvPicPr>
        <p:blipFill>
          <a:blip r:embed="rId2"/>
          <a:stretch>
            <a:fillRect/>
          </a:stretch>
        </p:blipFill>
        <p:spPr>
          <a:xfrm>
            <a:off x="0" y="406066"/>
            <a:ext cx="9144000" cy="4331368"/>
          </a:xfrm>
          <a:prstGeom prst="rect">
            <a:avLst/>
          </a:prstGeom>
        </p:spPr>
      </p:pic>
    </p:spTree>
    <p:extLst>
      <p:ext uri="{BB962C8B-B14F-4D97-AF65-F5344CB8AC3E}">
        <p14:creationId xmlns:p14="http://schemas.microsoft.com/office/powerpoint/2010/main" val="2340341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52336-12AF-9246-87C1-B4FF0C87D10B}"/>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D6391D73-3015-DD21-BFE2-F7BE8799519A}"/>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A211F885-73A5-8F59-87DE-FB5F62762D2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53B9CA9-90D6-2A86-A780-3F1F5618403B}"/>
              </a:ext>
            </a:extLst>
          </p:cNvPr>
          <p:cNvPicPr>
            <a:picLocks noChangeAspect="1"/>
          </p:cNvPicPr>
          <p:nvPr/>
        </p:nvPicPr>
        <p:blipFill>
          <a:blip r:embed="rId2"/>
          <a:stretch>
            <a:fillRect/>
          </a:stretch>
        </p:blipFill>
        <p:spPr>
          <a:xfrm>
            <a:off x="0" y="1302130"/>
            <a:ext cx="9144000" cy="2539239"/>
          </a:xfrm>
          <a:prstGeom prst="rect">
            <a:avLst/>
          </a:prstGeom>
        </p:spPr>
      </p:pic>
    </p:spTree>
    <p:extLst>
      <p:ext uri="{BB962C8B-B14F-4D97-AF65-F5344CB8AC3E}">
        <p14:creationId xmlns:p14="http://schemas.microsoft.com/office/powerpoint/2010/main" val="3600296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09C4-B201-1B0F-6480-DF18BBA6F792}"/>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AB226DC1-66E5-B55A-7BCE-CF7A6208313F}"/>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1FC49C39-C30C-CF3E-7831-8B8705C291FF}"/>
              </a:ext>
            </a:extLst>
          </p:cNvPr>
          <p:cNvSpPr>
            <a:spLocks noGrp="1"/>
          </p:cNvSpPr>
          <p:nvPr>
            <p:ph type="subTitle" idx="1"/>
          </p:nvPr>
        </p:nvSpPr>
        <p:spPr/>
        <p:txBody>
          <a:bodyPr/>
          <a:lstStyle/>
          <a:p>
            <a:endParaRPr lang="en-IN"/>
          </a:p>
        </p:txBody>
      </p:sp>
      <p:pic>
        <p:nvPicPr>
          <p:cNvPr id="6" name="Picture 5" descr="A screenshot of a computer&#10;&#10;Description automatically generated">
            <a:extLst>
              <a:ext uri="{FF2B5EF4-FFF2-40B4-BE49-F238E27FC236}">
                <a16:creationId xmlns:a16="http://schemas.microsoft.com/office/drawing/2014/main" id="{0D97CA5F-93FA-C051-F6CC-FFAF187884B5}"/>
              </a:ext>
            </a:extLst>
          </p:cNvPr>
          <p:cNvPicPr>
            <a:picLocks noChangeAspect="1"/>
          </p:cNvPicPr>
          <p:nvPr/>
        </p:nvPicPr>
        <p:blipFill>
          <a:blip r:embed="rId2"/>
          <a:stretch>
            <a:fillRect/>
          </a:stretch>
        </p:blipFill>
        <p:spPr>
          <a:xfrm>
            <a:off x="0" y="354817"/>
            <a:ext cx="5731510" cy="3223895"/>
          </a:xfrm>
          <a:prstGeom prst="rect">
            <a:avLst/>
          </a:prstGeom>
        </p:spPr>
      </p:pic>
      <p:sp>
        <p:nvSpPr>
          <p:cNvPr id="7" name="TextBox 6">
            <a:extLst>
              <a:ext uri="{FF2B5EF4-FFF2-40B4-BE49-F238E27FC236}">
                <a16:creationId xmlns:a16="http://schemas.microsoft.com/office/drawing/2014/main" id="{7E1AC8B7-FF04-B590-840E-E243747F8213}"/>
              </a:ext>
            </a:extLst>
          </p:cNvPr>
          <p:cNvSpPr txBox="1"/>
          <p:nvPr/>
        </p:nvSpPr>
        <p:spPr>
          <a:xfrm>
            <a:off x="317720" y="30997"/>
            <a:ext cx="3549111" cy="307777"/>
          </a:xfrm>
          <a:prstGeom prst="rect">
            <a:avLst/>
          </a:prstGeom>
          <a:noFill/>
        </p:spPr>
        <p:txBody>
          <a:bodyPr wrap="square" rtlCol="0">
            <a:spAutoFit/>
          </a:bodyPr>
          <a:lstStyle/>
          <a:p>
            <a:r>
              <a:rPr lang="en-IN" dirty="0"/>
              <a:t>Custom </a:t>
            </a:r>
            <a:r>
              <a:rPr lang="en-IN" dirty="0" err="1"/>
              <a:t>dashborad</a:t>
            </a:r>
            <a:r>
              <a:rPr lang="en-IN" dirty="0"/>
              <a:t> for VT Responses </a:t>
            </a:r>
          </a:p>
        </p:txBody>
      </p:sp>
      <p:pic>
        <p:nvPicPr>
          <p:cNvPr id="5" name="Picture 4">
            <a:extLst>
              <a:ext uri="{FF2B5EF4-FFF2-40B4-BE49-F238E27FC236}">
                <a16:creationId xmlns:a16="http://schemas.microsoft.com/office/drawing/2014/main" id="{F0F68D55-D832-2FB4-77B6-B50C90435307}"/>
              </a:ext>
            </a:extLst>
          </p:cNvPr>
          <p:cNvPicPr>
            <a:picLocks noChangeAspect="1"/>
          </p:cNvPicPr>
          <p:nvPr/>
        </p:nvPicPr>
        <p:blipFill>
          <a:blip r:embed="rId3"/>
          <a:stretch>
            <a:fillRect/>
          </a:stretch>
        </p:blipFill>
        <p:spPr>
          <a:xfrm>
            <a:off x="3701544" y="2571750"/>
            <a:ext cx="5731510" cy="2686685"/>
          </a:xfrm>
          <a:prstGeom prst="rect">
            <a:avLst/>
          </a:prstGeom>
        </p:spPr>
      </p:pic>
      <p:sp>
        <p:nvSpPr>
          <p:cNvPr id="8" name="TextBox 7">
            <a:extLst>
              <a:ext uri="{FF2B5EF4-FFF2-40B4-BE49-F238E27FC236}">
                <a16:creationId xmlns:a16="http://schemas.microsoft.com/office/drawing/2014/main" id="{FA2F4F56-AD71-A275-EAE1-E340FDB7D4AB}"/>
              </a:ext>
            </a:extLst>
          </p:cNvPr>
          <p:cNvSpPr txBox="1"/>
          <p:nvPr/>
        </p:nvSpPr>
        <p:spPr>
          <a:xfrm>
            <a:off x="5897105" y="2216573"/>
            <a:ext cx="3115160" cy="307777"/>
          </a:xfrm>
          <a:prstGeom prst="rect">
            <a:avLst/>
          </a:prstGeom>
          <a:noFill/>
        </p:spPr>
        <p:txBody>
          <a:bodyPr wrap="square" rtlCol="0">
            <a:spAutoFit/>
          </a:bodyPr>
          <a:lstStyle/>
          <a:p>
            <a:r>
              <a:rPr lang="en-IN" dirty="0"/>
              <a:t>Real time Automated VT response </a:t>
            </a:r>
          </a:p>
        </p:txBody>
      </p:sp>
    </p:spTree>
    <p:extLst>
      <p:ext uri="{BB962C8B-B14F-4D97-AF65-F5344CB8AC3E}">
        <p14:creationId xmlns:p14="http://schemas.microsoft.com/office/powerpoint/2010/main" val="3549636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14389-23D3-26DF-8F9D-591638BD9E2D}"/>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3FB9B98A-46AB-DD90-7741-DBC71423B9F0}"/>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F7080825-12D2-B727-1B0B-6811B1CA4885}"/>
              </a:ext>
            </a:extLst>
          </p:cNvPr>
          <p:cNvSpPr>
            <a:spLocks noGrp="1"/>
          </p:cNvSpPr>
          <p:nvPr>
            <p:ph type="subTitle" idx="1"/>
          </p:nvPr>
        </p:nvSpPr>
        <p:spPr/>
        <p:txBody>
          <a:bodyPr/>
          <a:lstStyle/>
          <a:p>
            <a:endParaRPr lang="en-IN"/>
          </a:p>
        </p:txBody>
      </p:sp>
      <p:pic>
        <p:nvPicPr>
          <p:cNvPr id="7" name="Picture 6" descr="A screenshot of a computer&#10;&#10;Description automatically generated">
            <a:extLst>
              <a:ext uri="{FF2B5EF4-FFF2-40B4-BE49-F238E27FC236}">
                <a16:creationId xmlns:a16="http://schemas.microsoft.com/office/drawing/2014/main" id="{5B0D4540-4706-D4B1-2DB2-166A37FC2D88}"/>
              </a:ext>
            </a:extLst>
          </p:cNvPr>
          <p:cNvPicPr>
            <a:picLocks noChangeAspect="1"/>
          </p:cNvPicPr>
          <p:nvPr/>
        </p:nvPicPr>
        <p:blipFill>
          <a:blip r:embed="rId2"/>
          <a:stretch>
            <a:fillRect/>
          </a:stretch>
        </p:blipFill>
        <p:spPr>
          <a:xfrm>
            <a:off x="0" y="267544"/>
            <a:ext cx="5731510" cy="322389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068FDBA-4FF9-BACB-D6C3-C2904AABB508}"/>
              </a:ext>
            </a:extLst>
          </p:cNvPr>
          <p:cNvPicPr>
            <a:picLocks noChangeAspect="1"/>
          </p:cNvPicPr>
          <p:nvPr/>
        </p:nvPicPr>
        <p:blipFill>
          <a:blip r:embed="rId3"/>
          <a:stretch>
            <a:fillRect/>
          </a:stretch>
        </p:blipFill>
        <p:spPr>
          <a:xfrm>
            <a:off x="4135263" y="2361365"/>
            <a:ext cx="5731510" cy="3223895"/>
          </a:xfrm>
          <a:prstGeom prst="rect">
            <a:avLst/>
          </a:prstGeom>
        </p:spPr>
      </p:pic>
      <p:sp>
        <p:nvSpPr>
          <p:cNvPr id="8" name="TextBox 7">
            <a:extLst>
              <a:ext uri="{FF2B5EF4-FFF2-40B4-BE49-F238E27FC236}">
                <a16:creationId xmlns:a16="http://schemas.microsoft.com/office/drawing/2014/main" id="{AEF68733-3FC4-AEA1-C0AC-69728B8851B9}"/>
              </a:ext>
            </a:extLst>
          </p:cNvPr>
          <p:cNvSpPr txBox="1"/>
          <p:nvPr/>
        </p:nvSpPr>
        <p:spPr>
          <a:xfrm>
            <a:off x="634570" y="3706405"/>
            <a:ext cx="2758699" cy="1169551"/>
          </a:xfrm>
          <a:prstGeom prst="rect">
            <a:avLst/>
          </a:prstGeom>
          <a:noFill/>
        </p:spPr>
        <p:txBody>
          <a:bodyPr wrap="square" rtlCol="0">
            <a:spAutoFit/>
          </a:bodyPr>
          <a:lstStyle/>
          <a:p>
            <a:r>
              <a:rPr lang="en-IN" dirty="0"/>
              <a:t>If the malicious file from the VT response then remove.sh file running into the background and the file has been deleted automatically </a:t>
            </a:r>
          </a:p>
        </p:txBody>
      </p:sp>
    </p:spTree>
    <p:extLst>
      <p:ext uri="{BB962C8B-B14F-4D97-AF65-F5344CB8AC3E}">
        <p14:creationId xmlns:p14="http://schemas.microsoft.com/office/powerpoint/2010/main" val="3312666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1B68-19A5-93B3-16AC-9B48C48D07B7}"/>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D49A8E89-25ED-9937-6863-18B098FDB81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5E8CD95-E761-F002-42F2-7A91B12B9D6B}"/>
              </a:ext>
            </a:extLst>
          </p:cNvPr>
          <p:cNvPicPr>
            <a:picLocks noChangeAspect="1"/>
          </p:cNvPicPr>
          <p:nvPr/>
        </p:nvPicPr>
        <p:blipFill>
          <a:blip r:embed="rId2"/>
          <a:stretch>
            <a:fillRect/>
          </a:stretch>
        </p:blipFill>
        <p:spPr>
          <a:xfrm>
            <a:off x="1297500" y="393750"/>
            <a:ext cx="6554115" cy="4163006"/>
          </a:xfrm>
          <a:prstGeom prst="rect">
            <a:avLst/>
          </a:prstGeom>
        </p:spPr>
      </p:pic>
    </p:spTree>
    <p:extLst>
      <p:ext uri="{BB962C8B-B14F-4D97-AF65-F5344CB8AC3E}">
        <p14:creationId xmlns:p14="http://schemas.microsoft.com/office/powerpoint/2010/main" val="26765587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B927-289B-D438-213E-E4C9F3950FDD}"/>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10D0EB1D-7888-69F6-9DAE-59AAE44AEF92}"/>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16EF06BE-40B7-6085-9A30-6452203B2788}"/>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F2A40A5-A35B-5659-6715-5B4B2AC1E296}"/>
              </a:ext>
            </a:extLst>
          </p:cNvPr>
          <p:cNvPicPr>
            <a:picLocks noChangeAspect="1"/>
          </p:cNvPicPr>
          <p:nvPr/>
        </p:nvPicPr>
        <p:blipFill>
          <a:blip r:embed="rId2"/>
          <a:stretch>
            <a:fillRect/>
          </a:stretch>
        </p:blipFill>
        <p:spPr>
          <a:xfrm>
            <a:off x="0" y="286944"/>
            <a:ext cx="9144000" cy="4569612"/>
          </a:xfrm>
          <a:prstGeom prst="rect">
            <a:avLst/>
          </a:prstGeom>
        </p:spPr>
      </p:pic>
    </p:spTree>
    <p:extLst>
      <p:ext uri="{BB962C8B-B14F-4D97-AF65-F5344CB8AC3E}">
        <p14:creationId xmlns:p14="http://schemas.microsoft.com/office/powerpoint/2010/main" val="711158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sp>
        <p:nvSpPr>
          <p:cNvPr id="1276" name="Google Shape;1276;p36"/>
          <p:cNvSpPr txBox="1">
            <a:spLocks noGrp="1"/>
          </p:cNvSpPr>
          <p:nvPr>
            <p:ph type="subTitle" idx="1"/>
          </p:nvPr>
        </p:nvSpPr>
        <p:spPr>
          <a:xfrm>
            <a:off x="3625214" y="2279440"/>
            <a:ext cx="4832843"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Real-time USB Drive Anomaly Detection</a:t>
            </a: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7632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7" name="Google Shape;1217;p35"/>
          <p:cNvSpPr txBox="1">
            <a:spLocks noGrp="1"/>
          </p:cNvSpPr>
          <p:nvPr>
            <p:ph type="title"/>
          </p:nvPr>
        </p:nvSpPr>
        <p:spPr>
          <a:xfrm>
            <a:off x="119838" y="-71377"/>
            <a:ext cx="4458900" cy="13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800" dirty="0"/>
              <a:t>ABSTRACT</a:t>
            </a:r>
            <a:r>
              <a:rPr lang="en" sz="4800" dirty="0"/>
              <a:t>!</a:t>
            </a:r>
            <a:endParaRPr sz="4800" dirty="0"/>
          </a:p>
        </p:txBody>
      </p:sp>
      <p:pic>
        <p:nvPicPr>
          <p:cNvPr id="1244" name="Google Shape;1244;p35"/>
          <p:cNvPicPr preferRelativeResize="0"/>
          <p:nvPr/>
        </p:nvPicPr>
        <p:blipFill rotWithShape="1">
          <a:blip r:embed="rId3">
            <a:alphaModFix/>
          </a:blip>
          <a:srcRect l="28959" t="12546" r="12546" b="12546"/>
          <a:stretch/>
        </p:blipFill>
        <p:spPr>
          <a:xfrm rot="-1434151">
            <a:off x="4935049" y="3324801"/>
            <a:ext cx="726651" cy="596546"/>
          </a:xfrm>
          <a:prstGeom prst="rect">
            <a:avLst/>
          </a:prstGeom>
          <a:noFill/>
          <a:ln>
            <a:noFill/>
          </a:ln>
        </p:spPr>
      </p:pic>
      <p:grpSp>
        <p:nvGrpSpPr>
          <p:cNvPr id="1247" name="Google Shape;1247;p35"/>
          <p:cNvGrpSpPr/>
          <p:nvPr/>
        </p:nvGrpSpPr>
        <p:grpSpPr>
          <a:xfrm>
            <a:off x="3832760" y="731089"/>
            <a:ext cx="745978" cy="516368"/>
            <a:chOff x="923424" y="1580182"/>
            <a:chExt cx="1171264" cy="810752"/>
          </a:xfrm>
        </p:grpSpPr>
        <p:sp>
          <p:nvSpPr>
            <p:cNvPr id="1248" name="Google Shape;1248;p35"/>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2">
            <a:extLst>
              <a:ext uri="{FF2B5EF4-FFF2-40B4-BE49-F238E27FC236}">
                <a16:creationId xmlns:a16="http://schemas.microsoft.com/office/drawing/2014/main" id="{8AE512A5-E98C-1C9D-91A4-144A93952DA3}"/>
              </a:ext>
            </a:extLst>
          </p:cNvPr>
          <p:cNvSpPr txBox="1">
            <a:spLocks/>
          </p:cNvSpPr>
          <p:nvPr/>
        </p:nvSpPr>
        <p:spPr>
          <a:xfrm>
            <a:off x="80892" y="920354"/>
            <a:ext cx="8943270" cy="389604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146050" indent="0" algn="just"/>
            <a:r>
              <a:rPr lang="en-US" sz="1600" dirty="0">
                <a:solidFill>
                  <a:schemeClr val="tx1"/>
                </a:solidFill>
                <a:latin typeface="Söhne"/>
              </a:rPr>
              <a:t>In today's interconnected digital landscape, the need for robust threat detection and monitoring mechanisms has never been greater. Effective threat detection and monitoring are critical components of any robust cybersecurity strategy, enabling organizations to identify, assess, and mitigate potential risks proactively.</a:t>
            </a:r>
          </a:p>
          <a:p>
            <a:pPr marL="146050" indent="0" algn="just"/>
            <a:endParaRPr lang="en-US" sz="1600" dirty="0">
              <a:solidFill>
                <a:schemeClr val="tx1"/>
              </a:solidFill>
              <a:latin typeface="Söhne"/>
            </a:endParaRPr>
          </a:p>
          <a:p>
            <a:pPr marL="146050" indent="0" algn="just"/>
            <a:r>
              <a:rPr lang="en-US" sz="1600" dirty="0">
                <a:solidFill>
                  <a:schemeClr val="tx1"/>
                </a:solidFill>
                <a:latin typeface="Söhne"/>
              </a:rPr>
              <a:t>This project aims to introduce a comprehensive approach to identifying and overseeing potential threats in various digital environments. Leveraging open-source technology, we propose a multifaceted strategy that integrates advanced detection algorithms, real-time monitoring systems, and proactive threat intelligence analysis.</a:t>
            </a:r>
          </a:p>
          <a:p>
            <a:pPr marL="146050" indent="0" algn="just"/>
            <a:endParaRPr lang="en-US" sz="1600" dirty="0">
              <a:solidFill>
                <a:schemeClr val="tx1"/>
              </a:solidFill>
              <a:latin typeface="Söhne"/>
            </a:endParaRPr>
          </a:p>
          <a:p>
            <a:pPr marL="146050" indent="0" algn="just"/>
            <a:r>
              <a:rPr lang="en-US" sz="1600" dirty="0">
                <a:solidFill>
                  <a:schemeClr val="tx1"/>
                </a:solidFill>
                <a:latin typeface="Söhne"/>
              </a:rPr>
              <a:t>Small and Medium-sized organizations often face unique challenges, such as limited IT budgets and resources, which can make it difficult to implement and maintain effective cybersecurity measures. My Project addresses these challenges by providing scalable and affordable solution that do not compromise on security</a:t>
            </a:r>
          </a:p>
        </p:txBody>
      </p:sp>
    </p:spTree>
    <p:extLst>
      <p:ext uri="{BB962C8B-B14F-4D97-AF65-F5344CB8AC3E}">
        <p14:creationId xmlns:p14="http://schemas.microsoft.com/office/powerpoint/2010/main" val="1939435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7B563A4-59C3-E46A-071F-396C14C67FAA}"/>
              </a:ext>
            </a:extLst>
          </p:cNvPr>
          <p:cNvPicPr>
            <a:picLocks noChangeAspect="1"/>
          </p:cNvPicPr>
          <p:nvPr/>
        </p:nvPicPr>
        <p:blipFill>
          <a:blip r:embed="rId2"/>
          <a:stretch>
            <a:fillRect/>
          </a:stretch>
        </p:blipFill>
        <p:spPr>
          <a:xfrm>
            <a:off x="7658100" y="49977"/>
            <a:ext cx="1463042" cy="1522894"/>
          </a:xfrm>
          <a:prstGeom prst="rect">
            <a:avLst/>
          </a:prstGeom>
        </p:spPr>
      </p:pic>
      <p:pic>
        <p:nvPicPr>
          <p:cNvPr id="13" name="Picture 12">
            <a:extLst>
              <a:ext uri="{FF2B5EF4-FFF2-40B4-BE49-F238E27FC236}">
                <a16:creationId xmlns:a16="http://schemas.microsoft.com/office/drawing/2014/main" id="{AED21445-96CF-B34E-E748-E77B02546305}"/>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backgroundRemoval t="6452" b="90968" l="4630" r="96296">
                        <a14:foregroundMark x1="14815" y1="51613" x2="5864" y2="43226"/>
                        <a14:foregroundMark x1="5864" y1="43226" x2="12346" y2="58065"/>
                        <a14:foregroundMark x1="12346" y1="58065" x2="12654" y2="39355"/>
                        <a14:foregroundMark x1="11420" y1="35484" x2="4630" y2="50323"/>
                        <a14:foregroundMark x1="4630" y1="50323" x2="11420" y2="66452"/>
                        <a14:foregroundMark x1="11420" y1="66452" x2="14815" y2="63226"/>
                        <a14:foregroundMark x1="89198" y1="42581" x2="89198" y2="43871"/>
                        <a14:foregroundMark x1="89198" y1="43871" x2="89506" y2="45806"/>
                        <a14:foregroundMark x1="89506" y1="45806" x2="94753" y2="50968"/>
                        <a14:foregroundMark x1="70062" y1="89677" x2="78395" y2="90968"/>
                        <a14:foregroundMark x1="60494" y1="6452" x2="62037" y2="7742"/>
                        <a14:foregroundMark x1="93519" y1="48387" x2="96296" y2="49677"/>
                      </a14:backgroundRemoval>
                    </a14:imgEffect>
                  </a14:imgLayer>
                </a14:imgProps>
              </a:ext>
            </a:extLst>
          </a:blip>
          <a:stretch>
            <a:fillRect/>
          </a:stretch>
        </p:blipFill>
        <p:spPr>
          <a:xfrm>
            <a:off x="327660" y="1101960"/>
            <a:ext cx="7117080" cy="3404776"/>
          </a:xfrm>
          <a:prstGeom prst="rect">
            <a:avLst/>
          </a:prstGeom>
        </p:spPr>
      </p:pic>
      <p:sp>
        <p:nvSpPr>
          <p:cNvPr id="6" name="Rectangle 2">
            <a:extLst>
              <a:ext uri="{FF2B5EF4-FFF2-40B4-BE49-F238E27FC236}">
                <a16:creationId xmlns:a16="http://schemas.microsoft.com/office/drawing/2014/main" id="{C7038077-DF9C-A8DB-1A47-EEF3F7E05DF3}"/>
              </a:ext>
            </a:extLst>
          </p:cNvPr>
          <p:cNvSpPr>
            <a:spLocks noGrp="1" noChangeArrowheads="1"/>
          </p:cNvSpPr>
          <p:nvPr>
            <p:ph type="subTitle" idx="1"/>
          </p:nvPr>
        </p:nvSpPr>
        <p:spPr bwMode="auto">
          <a:xfrm flipH="1">
            <a:off x="7618" y="1270129"/>
            <a:ext cx="827532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On a Linux endpoint, keeping an eye on USB drives is crucial to preserving system security and integrity. USB drives can serve as a potential entry point for malware and unauthorized data access. By monitoring these drives, administrators can detect and prevent the introduction of malicious software or unauthorized data transfers.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Additionally, monitoring </a:t>
            </a:r>
            <a:r>
              <a:rPr kumimoji="0" lang="en-US"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USB drives</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helps in ensuring compliance with security policies and regulations, safeguarding sensitive data, and mitigating the risk of data breaches. It’s a proactive measure that enhances overall system security and protects against potential threats posed by external storage devices.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indent="0" algn="l" eaLnBrk="0" fontAlgn="base" hangingPunct="0">
              <a:spcBef>
                <a:spcPct val="0"/>
              </a:spcBef>
              <a:spcAft>
                <a:spcPct val="0"/>
              </a:spcAft>
              <a:buClrTx/>
              <a:buSzTx/>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Out of the box, Wazuh provides a rule to monitor USB devices in Linux endpoints. However, the logs are limited and do not contain enough information about the event, as seen in the image below. Using </a:t>
            </a:r>
            <a:r>
              <a:rPr kumimoji="0" lang="en-US" altLang="en-US" sz="10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udev</a:t>
            </a:r>
            <a:r>
              <a:rPr kumimoji="0" lang="en-US" altLang="en-US" sz="1200" b="0" i="0" u="none" strike="noStrike" cap="none" normalizeH="0" baseline="0" dirty="0">
                <a:ln>
                  <a:noFill/>
                </a:ln>
                <a:solidFill>
                  <a:schemeClr val="tx1"/>
                </a:solidFill>
                <a:effectLst/>
                <a:ea typeface="Times New Roman" panose="02020603050405020304" pitchFamily="18" charset="0"/>
              </a:rPr>
              <a:t> </a:t>
            </a:r>
            <a:r>
              <a:rPr lang="en-US" altLang="en-US" sz="1200" dirty="0">
                <a:solidFill>
                  <a:schemeClr val="tx1"/>
                </a:solidFill>
                <a:latin typeface="Arial" panose="020B0604020202020204" pitchFamily="34" charset="0"/>
              </a:rPr>
              <a:t>rules, we can get richer logs about USB events </a:t>
            </a:r>
            <a:br>
              <a:rPr lang="en-US" altLang="en-US" sz="1200" dirty="0">
                <a:solidFill>
                  <a:schemeClr val="tx1"/>
                </a:solidFill>
                <a:latin typeface="Arial" panose="020B0604020202020204" pitchFamily="34" charset="0"/>
              </a:rPr>
            </a:br>
            <a:br>
              <a:rPr lang="en-US" altLang="en-US" sz="1200" dirty="0">
                <a:solidFill>
                  <a:schemeClr val="tx1"/>
                </a:solidFill>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In this section, we configure the Ubuntu endpoint to utilize the </a:t>
            </a:r>
            <a:r>
              <a:rPr kumimoji="0" lang="en-US" altLang="en-US" sz="1000" b="0" i="0" u="none" strike="noStrike" cap="none" normalizeH="0" baseline="0" dirty="0" err="1">
                <a:ln>
                  <a:noFill/>
                </a:ln>
                <a:solidFill>
                  <a:schemeClr val="tx1"/>
                </a:solidFill>
                <a:effectLst/>
                <a:latin typeface="Arial Unicode MS"/>
                <a:ea typeface="Times New Roman" panose="02020603050405020304" pitchFamily="18" charset="0"/>
                <a:cs typeface="Courier New" panose="02070309020205020404" pitchFamily="49" charset="0"/>
              </a:rPr>
              <a:t>udev</a:t>
            </a:r>
            <a:r>
              <a:rPr kumimoji="0" lang="en-US" altLang="en-US" sz="1200" b="0" i="0" u="none" strike="noStrike" cap="none" normalizeH="0" baseline="0" dirty="0">
                <a:ln>
                  <a:noFill/>
                </a:ln>
                <a:solidFill>
                  <a:schemeClr val="tx1"/>
                </a:solidFill>
                <a:effectLst/>
                <a:ea typeface="Times New Roman" panose="02020603050405020304" pitchFamily="18" charset="0"/>
              </a:rPr>
              <a:t> </a:t>
            </a:r>
            <a:r>
              <a:rPr lang="en-US" altLang="en-US" sz="1200" dirty="0">
                <a:solidFill>
                  <a:schemeClr val="tx1"/>
                </a:solidFill>
                <a:latin typeface="Arial" panose="020B0604020202020204" pitchFamily="34" charset="0"/>
              </a:rPr>
              <a:t>utility to generate enhanced logs when a USB drive is connected to the endpoint. We also configure custom rules and a CDB list on the Wazuh server, enabling it to trigger an alert when an unauthorized USB device is connected to the Ubuntu endpoint </a:t>
            </a:r>
          </a:p>
        </p:txBody>
      </p:sp>
    </p:spTree>
    <p:extLst>
      <p:ext uri="{BB962C8B-B14F-4D97-AF65-F5344CB8AC3E}">
        <p14:creationId xmlns:p14="http://schemas.microsoft.com/office/powerpoint/2010/main" val="4252926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CFA0-5367-8ECA-2F2A-346B28B8D5DA}"/>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E2ED4203-E245-6B00-1509-9A8F6BA54FAE}"/>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0B59CE76-073A-B5EC-9A7C-5076D73FAE0A}"/>
              </a:ext>
            </a:extLst>
          </p:cNvPr>
          <p:cNvSpPr>
            <a:spLocks noGrp="1"/>
          </p:cNvSpPr>
          <p:nvPr>
            <p:ph type="subTitle" idx="1"/>
          </p:nvPr>
        </p:nvSpPr>
        <p:spPr/>
        <p:txBody>
          <a:bodyPr/>
          <a:lstStyle/>
          <a:p>
            <a:endParaRPr lang="en-IN"/>
          </a:p>
        </p:txBody>
      </p:sp>
      <p:pic>
        <p:nvPicPr>
          <p:cNvPr id="6" name="Picture 5" descr="A screenshot of a computer&#10;&#10;Description automatically generated">
            <a:extLst>
              <a:ext uri="{FF2B5EF4-FFF2-40B4-BE49-F238E27FC236}">
                <a16:creationId xmlns:a16="http://schemas.microsoft.com/office/drawing/2014/main" id="{E0C7CA96-F3A9-D458-A416-3457F08A18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2167" b="43809"/>
          <a:stretch/>
        </p:blipFill>
        <p:spPr bwMode="auto">
          <a:xfrm>
            <a:off x="128572" y="399492"/>
            <a:ext cx="5570220" cy="266319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453ACC6-571F-F58D-D658-FF611F7B6612}"/>
              </a:ext>
            </a:extLst>
          </p:cNvPr>
          <p:cNvPicPr>
            <a:picLocks noChangeAspect="1"/>
          </p:cNvPicPr>
          <p:nvPr/>
        </p:nvPicPr>
        <p:blipFill rotWithShape="1">
          <a:blip r:embed="rId3"/>
          <a:srcRect l="6381" t="61217" r="62047" b="14438"/>
          <a:stretch/>
        </p:blipFill>
        <p:spPr bwMode="auto">
          <a:xfrm>
            <a:off x="4572000" y="2971162"/>
            <a:ext cx="4762500" cy="2065655"/>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5DEE40E5-4481-C91D-C274-F8DE9D484BE1}"/>
              </a:ext>
            </a:extLst>
          </p:cNvPr>
          <p:cNvSpPr txBox="1"/>
          <p:nvPr/>
        </p:nvSpPr>
        <p:spPr>
          <a:xfrm>
            <a:off x="844660" y="75687"/>
            <a:ext cx="2169763" cy="307777"/>
          </a:xfrm>
          <a:prstGeom prst="rect">
            <a:avLst/>
          </a:prstGeom>
          <a:noFill/>
        </p:spPr>
        <p:txBody>
          <a:bodyPr wrap="square" rtlCol="0">
            <a:spAutoFit/>
          </a:bodyPr>
          <a:lstStyle/>
          <a:p>
            <a:r>
              <a:rPr lang="en-IN" dirty="0"/>
              <a:t>USB Detection Script</a:t>
            </a:r>
          </a:p>
        </p:txBody>
      </p:sp>
      <p:sp>
        <p:nvSpPr>
          <p:cNvPr id="8" name="TextBox 7">
            <a:extLst>
              <a:ext uri="{FF2B5EF4-FFF2-40B4-BE49-F238E27FC236}">
                <a16:creationId xmlns:a16="http://schemas.microsoft.com/office/drawing/2014/main" id="{641CF537-D2D6-14B0-9008-F3148F0EAE5C}"/>
              </a:ext>
            </a:extLst>
          </p:cNvPr>
          <p:cNvSpPr txBox="1"/>
          <p:nvPr/>
        </p:nvSpPr>
        <p:spPr>
          <a:xfrm>
            <a:off x="6100762" y="2454322"/>
            <a:ext cx="2169763" cy="307777"/>
          </a:xfrm>
          <a:prstGeom prst="rect">
            <a:avLst/>
          </a:prstGeom>
          <a:noFill/>
        </p:spPr>
        <p:txBody>
          <a:bodyPr wrap="square" rtlCol="0">
            <a:spAutoFit/>
          </a:bodyPr>
          <a:lstStyle/>
          <a:p>
            <a:r>
              <a:rPr lang="en-IN" dirty="0"/>
              <a:t>Agent side configuration </a:t>
            </a:r>
          </a:p>
        </p:txBody>
      </p:sp>
    </p:spTree>
    <p:extLst>
      <p:ext uri="{BB962C8B-B14F-4D97-AF65-F5344CB8AC3E}">
        <p14:creationId xmlns:p14="http://schemas.microsoft.com/office/powerpoint/2010/main" val="695251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D5C5C-0570-54B0-34F9-B58FB7DA74FC}"/>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4B406A56-6A9E-71C0-7F65-58376A826BE3}"/>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FBE44976-9F4C-7A5C-69EA-562E4550CFD1}"/>
              </a:ext>
            </a:extLst>
          </p:cNvPr>
          <p:cNvSpPr>
            <a:spLocks noGrp="1"/>
          </p:cNvSpPr>
          <p:nvPr>
            <p:ph type="subTitle" idx="1"/>
          </p:nvPr>
        </p:nvSpPr>
        <p:spPr/>
        <p:txBody>
          <a:bodyPr/>
          <a:lstStyle/>
          <a:p>
            <a:endParaRPr lang="en-IN"/>
          </a:p>
        </p:txBody>
      </p:sp>
      <p:pic>
        <p:nvPicPr>
          <p:cNvPr id="5" name="Picture 4" descr="A screenshot of a computer program&#10;&#10;Description automatically generated">
            <a:extLst>
              <a:ext uri="{FF2B5EF4-FFF2-40B4-BE49-F238E27FC236}">
                <a16:creationId xmlns:a16="http://schemas.microsoft.com/office/drawing/2014/main" id="{70ADF87D-7BE0-B8DE-9A4D-33252624FB09}"/>
              </a:ext>
            </a:extLst>
          </p:cNvPr>
          <p:cNvPicPr>
            <a:picLocks noChangeAspect="1"/>
          </p:cNvPicPr>
          <p:nvPr/>
        </p:nvPicPr>
        <p:blipFill>
          <a:blip r:embed="rId2"/>
          <a:stretch>
            <a:fillRect/>
          </a:stretch>
        </p:blipFill>
        <p:spPr>
          <a:xfrm>
            <a:off x="98063" y="466885"/>
            <a:ext cx="5731510" cy="1911985"/>
          </a:xfrm>
          <a:prstGeom prst="rect">
            <a:avLst/>
          </a:prstGeom>
        </p:spPr>
      </p:pic>
      <p:pic>
        <p:nvPicPr>
          <p:cNvPr id="6" name="Picture 5">
            <a:extLst>
              <a:ext uri="{FF2B5EF4-FFF2-40B4-BE49-F238E27FC236}">
                <a16:creationId xmlns:a16="http://schemas.microsoft.com/office/drawing/2014/main" id="{0072D631-5F2A-FA72-E865-0F22B5A7ADEA}"/>
              </a:ext>
            </a:extLst>
          </p:cNvPr>
          <p:cNvPicPr>
            <a:picLocks noChangeAspect="1"/>
          </p:cNvPicPr>
          <p:nvPr/>
        </p:nvPicPr>
        <p:blipFill>
          <a:blip r:embed="rId3"/>
          <a:stretch>
            <a:fillRect/>
          </a:stretch>
        </p:blipFill>
        <p:spPr>
          <a:xfrm>
            <a:off x="3388620" y="2717165"/>
            <a:ext cx="5731510" cy="2426335"/>
          </a:xfrm>
          <a:prstGeom prst="rect">
            <a:avLst/>
          </a:prstGeom>
        </p:spPr>
      </p:pic>
      <p:sp>
        <p:nvSpPr>
          <p:cNvPr id="7" name="TextBox 6">
            <a:extLst>
              <a:ext uri="{FF2B5EF4-FFF2-40B4-BE49-F238E27FC236}">
                <a16:creationId xmlns:a16="http://schemas.microsoft.com/office/drawing/2014/main" id="{9CA27D59-92F2-E299-E3A0-861E77703AA2}"/>
              </a:ext>
            </a:extLst>
          </p:cNvPr>
          <p:cNvSpPr txBox="1"/>
          <p:nvPr/>
        </p:nvSpPr>
        <p:spPr>
          <a:xfrm>
            <a:off x="873474" y="85241"/>
            <a:ext cx="2931359" cy="307777"/>
          </a:xfrm>
          <a:prstGeom prst="rect">
            <a:avLst/>
          </a:prstGeom>
          <a:noFill/>
        </p:spPr>
        <p:txBody>
          <a:bodyPr wrap="square" rtlCol="0">
            <a:spAutoFit/>
          </a:bodyPr>
          <a:lstStyle/>
          <a:p>
            <a:r>
              <a:rPr lang="en-IN" dirty="0"/>
              <a:t>Local rules of the </a:t>
            </a:r>
            <a:r>
              <a:rPr lang="en-IN" dirty="0" err="1"/>
              <a:t>wazuh</a:t>
            </a:r>
            <a:endParaRPr lang="en-IN" dirty="0"/>
          </a:p>
        </p:txBody>
      </p:sp>
      <p:sp>
        <p:nvSpPr>
          <p:cNvPr id="8" name="TextBox 7">
            <a:extLst>
              <a:ext uri="{FF2B5EF4-FFF2-40B4-BE49-F238E27FC236}">
                <a16:creationId xmlns:a16="http://schemas.microsoft.com/office/drawing/2014/main" id="{4B3B2A06-A718-FBC4-5078-1B9A56D9146A}"/>
              </a:ext>
            </a:extLst>
          </p:cNvPr>
          <p:cNvSpPr txBox="1"/>
          <p:nvPr/>
        </p:nvSpPr>
        <p:spPr>
          <a:xfrm>
            <a:off x="5318159" y="2318155"/>
            <a:ext cx="2931359" cy="307777"/>
          </a:xfrm>
          <a:prstGeom prst="rect">
            <a:avLst/>
          </a:prstGeom>
          <a:noFill/>
        </p:spPr>
        <p:txBody>
          <a:bodyPr wrap="square" rtlCol="0">
            <a:spAutoFit/>
          </a:bodyPr>
          <a:lstStyle/>
          <a:p>
            <a:r>
              <a:rPr lang="en-IN" dirty="0"/>
              <a:t>Custom dashboard for USB logs</a:t>
            </a:r>
          </a:p>
        </p:txBody>
      </p:sp>
    </p:spTree>
    <p:extLst>
      <p:ext uri="{BB962C8B-B14F-4D97-AF65-F5344CB8AC3E}">
        <p14:creationId xmlns:p14="http://schemas.microsoft.com/office/powerpoint/2010/main" val="1274775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37A8-AAA1-6F9F-A248-AE3BECE3D8C4}"/>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870F1AD1-00B1-3A73-572C-6C1494C8C1D5}"/>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33BA2451-B7A6-1828-069D-D94193191FC6}"/>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27925D59-9C91-25C2-D493-67506D770317}"/>
              </a:ext>
            </a:extLst>
          </p:cNvPr>
          <p:cNvPicPr>
            <a:picLocks noChangeAspect="1"/>
          </p:cNvPicPr>
          <p:nvPr/>
        </p:nvPicPr>
        <p:blipFill>
          <a:blip r:embed="rId2"/>
          <a:stretch>
            <a:fillRect/>
          </a:stretch>
        </p:blipFill>
        <p:spPr>
          <a:xfrm>
            <a:off x="545164" y="171829"/>
            <a:ext cx="8053671" cy="4530078"/>
          </a:xfrm>
          <a:prstGeom prst="rect">
            <a:avLst/>
          </a:prstGeom>
        </p:spPr>
      </p:pic>
    </p:spTree>
    <p:extLst>
      <p:ext uri="{BB962C8B-B14F-4D97-AF65-F5344CB8AC3E}">
        <p14:creationId xmlns:p14="http://schemas.microsoft.com/office/powerpoint/2010/main" val="344603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1C70-CDA3-9AA0-E24B-9D49B42C1F20}"/>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0FF3E913-A8E8-116F-100A-7BCAE8598789}"/>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924E731B-C5DB-90AD-CD6B-2F7EBC91A052}"/>
              </a:ext>
            </a:extLst>
          </p:cNvPr>
          <p:cNvSpPr>
            <a:spLocks noGrp="1"/>
          </p:cNvSpPr>
          <p:nvPr>
            <p:ph type="subTitle" idx="1"/>
          </p:nvPr>
        </p:nvSpPr>
        <p:spPr/>
        <p:txBody>
          <a:bodyPr/>
          <a:lstStyle/>
          <a:p>
            <a:endParaRPr lang="en-IN"/>
          </a:p>
        </p:txBody>
      </p:sp>
      <p:pic>
        <p:nvPicPr>
          <p:cNvPr id="7" name="Picture 6" descr="A screenshot of a computer&#10;&#10;Description automatically generated">
            <a:extLst>
              <a:ext uri="{FF2B5EF4-FFF2-40B4-BE49-F238E27FC236}">
                <a16:creationId xmlns:a16="http://schemas.microsoft.com/office/drawing/2014/main" id="{CEE89FE8-541B-0395-EEA5-CE3484A34D51}"/>
              </a:ext>
            </a:extLst>
          </p:cNvPr>
          <p:cNvPicPr>
            <a:picLocks noChangeAspect="1"/>
          </p:cNvPicPr>
          <p:nvPr/>
        </p:nvPicPr>
        <p:blipFill>
          <a:blip r:embed="rId2"/>
          <a:stretch>
            <a:fillRect/>
          </a:stretch>
        </p:blipFill>
        <p:spPr>
          <a:xfrm>
            <a:off x="873475" y="545397"/>
            <a:ext cx="7204988" cy="4052706"/>
          </a:xfrm>
          <a:prstGeom prst="rect">
            <a:avLst/>
          </a:prstGeom>
        </p:spPr>
      </p:pic>
      <p:sp>
        <p:nvSpPr>
          <p:cNvPr id="5" name="TextBox 4">
            <a:extLst>
              <a:ext uri="{FF2B5EF4-FFF2-40B4-BE49-F238E27FC236}">
                <a16:creationId xmlns:a16="http://schemas.microsoft.com/office/drawing/2014/main" id="{BC0256A8-955A-0288-5BDE-467CB82C4B02}"/>
              </a:ext>
            </a:extLst>
          </p:cNvPr>
          <p:cNvSpPr txBox="1"/>
          <p:nvPr/>
        </p:nvSpPr>
        <p:spPr>
          <a:xfrm>
            <a:off x="2951858" y="173620"/>
            <a:ext cx="1677702" cy="523220"/>
          </a:xfrm>
          <a:prstGeom prst="rect">
            <a:avLst/>
          </a:prstGeom>
          <a:noFill/>
        </p:spPr>
        <p:txBody>
          <a:bodyPr wrap="square" rtlCol="0">
            <a:spAutoFit/>
          </a:bodyPr>
          <a:lstStyle/>
          <a:p>
            <a:r>
              <a:rPr lang="en-IN" dirty="0"/>
              <a:t>Logs on </a:t>
            </a:r>
            <a:r>
              <a:rPr lang="en-IN" dirty="0" err="1"/>
              <a:t>wazuh</a:t>
            </a:r>
            <a:endParaRPr lang="en-IN" dirty="0"/>
          </a:p>
        </p:txBody>
      </p:sp>
    </p:spTree>
    <p:extLst>
      <p:ext uri="{BB962C8B-B14F-4D97-AF65-F5344CB8AC3E}">
        <p14:creationId xmlns:p14="http://schemas.microsoft.com/office/powerpoint/2010/main" val="694643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6D18-DEA8-CBDE-0BB6-D807FE7E1E93}"/>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21D90219-8A7E-125A-C3E4-E19FC0B35F53}"/>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C2B70504-C5B8-5ABA-59E3-AAE0F41C46B0}"/>
              </a:ext>
            </a:extLst>
          </p:cNvPr>
          <p:cNvSpPr>
            <a:spLocks noGrp="1"/>
          </p:cNvSpPr>
          <p:nvPr>
            <p:ph type="subTitle" idx="1"/>
          </p:nvPr>
        </p:nvSpPr>
        <p:spPr/>
        <p:txBody>
          <a:bodyPr/>
          <a:lstStyle/>
          <a:p>
            <a:endParaRPr lang="en-IN"/>
          </a:p>
        </p:txBody>
      </p:sp>
      <p:pic>
        <p:nvPicPr>
          <p:cNvPr id="5" name="Picture 4" descr="A screenshot of a computer&#10;&#10;Description automatically generated">
            <a:extLst>
              <a:ext uri="{FF2B5EF4-FFF2-40B4-BE49-F238E27FC236}">
                <a16:creationId xmlns:a16="http://schemas.microsoft.com/office/drawing/2014/main" id="{6E10FC9A-0D35-0101-7A0B-AFB0FFEE363E}"/>
              </a:ext>
            </a:extLst>
          </p:cNvPr>
          <p:cNvPicPr>
            <a:picLocks noChangeAspect="1"/>
          </p:cNvPicPr>
          <p:nvPr/>
        </p:nvPicPr>
        <p:blipFill>
          <a:blip r:embed="rId2"/>
          <a:stretch>
            <a:fillRect/>
          </a:stretch>
        </p:blipFill>
        <p:spPr>
          <a:xfrm>
            <a:off x="-33287" y="0"/>
            <a:ext cx="5731510" cy="322389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090571A-196C-FAF2-6D28-2EFDFA79A1AB}"/>
              </a:ext>
            </a:extLst>
          </p:cNvPr>
          <p:cNvPicPr>
            <a:picLocks noChangeAspect="1"/>
          </p:cNvPicPr>
          <p:nvPr/>
        </p:nvPicPr>
        <p:blipFill>
          <a:blip r:embed="rId3"/>
          <a:stretch>
            <a:fillRect/>
          </a:stretch>
        </p:blipFill>
        <p:spPr>
          <a:xfrm>
            <a:off x="3610610" y="2080607"/>
            <a:ext cx="5731510" cy="3223895"/>
          </a:xfrm>
          <a:prstGeom prst="rect">
            <a:avLst/>
          </a:prstGeom>
        </p:spPr>
      </p:pic>
    </p:spTree>
    <p:extLst>
      <p:ext uri="{BB962C8B-B14F-4D97-AF65-F5344CB8AC3E}">
        <p14:creationId xmlns:p14="http://schemas.microsoft.com/office/powerpoint/2010/main" val="1424895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a:t>
            </a:r>
            <a:endParaRPr dirty="0">
              <a:solidFill>
                <a:schemeClr val="lt1"/>
              </a:solidFill>
            </a:endParaRPr>
          </a:p>
        </p:txBody>
      </p:sp>
      <p:sp>
        <p:nvSpPr>
          <p:cNvPr id="1276" name="Google Shape;1276;p36"/>
          <p:cNvSpPr txBox="1">
            <a:spLocks noGrp="1"/>
          </p:cNvSpPr>
          <p:nvPr>
            <p:ph type="subTitle" idx="1"/>
          </p:nvPr>
        </p:nvSpPr>
        <p:spPr>
          <a:xfrm>
            <a:off x="3625214" y="2279440"/>
            <a:ext cx="4832843"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Restricting Unauthorized Software Usage</a:t>
            </a: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94045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0FB392-1244-8430-AED5-BF1BAF8666AA}"/>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colorTemperature colorTemp="5300"/>
                    </a14:imgEffect>
                  </a14:imgLayer>
                </a14:imgProps>
              </a:ext>
            </a:extLst>
          </a:blip>
          <a:srcRect t="-1" r="57734" b="714"/>
          <a:stretch/>
        </p:blipFill>
        <p:spPr>
          <a:xfrm>
            <a:off x="3099434" y="204797"/>
            <a:ext cx="3590925" cy="4723709"/>
          </a:xfrm>
          <a:prstGeom prst="rect">
            <a:avLst/>
          </a:prstGeom>
        </p:spPr>
      </p:pic>
      <p:sp>
        <p:nvSpPr>
          <p:cNvPr id="6" name="TextBox 5">
            <a:extLst>
              <a:ext uri="{FF2B5EF4-FFF2-40B4-BE49-F238E27FC236}">
                <a16:creationId xmlns:a16="http://schemas.microsoft.com/office/drawing/2014/main" id="{0F12A674-D9A5-87B9-A1E9-602E84B3D6D7}"/>
              </a:ext>
            </a:extLst>
          </p:cNvPr>
          <p:cNvSpPr txBox="1"/>
          <p:nvPr/>
        </p:nvSpPr>
        <p:spPr>
          <a:xfrm>
            <a:off x="3810" y="107005"/>
            <a:ext cx="8740140" cy="4919295"/>
          </a:xfrm>
          <a:prstGeom prst="rect">
            <a:avLst/>
          </a:prstGeom>
          <a:noFill/>
        </p:spPr>
        <p:txBody>
          <a:bodyPr wrap="square">
            <a:spAutoFit/>
          </a:bodyPr>
          <a:lstStyle/>
          <a:p>
            <a:pPr>
              <a:spcBef>
                <a:spcPts val="400"/>
              </a:spcBef>
              <a:spcAft>
                <a:spcPts val="200"/>
              </a:spcAft>
            </a:pPr>
            <a:r>
              <a:rPr lang="en-IN" sz="1300" b="1" i="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Scope:</a:t>
            </a:r>
            <a:endParaRPr lang="en-IN" sz="1300" b="1" i="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300" dirty="0">
                <a:effectLst/>
                <a:latin typeface="Times New Roman" panose="02020603050405020304" pitchFamily="18" charset="0"/>
                <a:ea typeface="Times New Roman" panose="02020603050405020304" pitchFamily="18" charset="0"/>
              </a:rPr>
              <a:t>This report outlines the implementation of an automated software blocking policy using PowerShell 7.0, Wazuh, and Sysmon. The focus is on enhancing security measures within the organization by identifying and blocking unauthorized software installations and executions.</a:t>
            </a:r>
          </a:p>
          <a:p>
            <a:pPr algn="just">
              <a:lnSpc>
                <a:spcPct val="150000"/>
              </a:lnSpc>
            </a:pPr>
            <a:r>
              <a:rPr lang="en-IN" sz="13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Objective:</a:t>
            </a:r>
          </a:p>
          <a:p>
            <a:r>
              <a:rPr lang="en-IN" sz="1300" dirty="0">
                <a:effectLst/>
                <a:latin typeface="Times New Roman" panose="02020603050405020304" pitchFamily="18" charset="0"/>
                <a:ea typeface="Times New Roman" panose="02020603050405020304" pitchFamily="18" charset="0"/>
              </a:rPr>
              <a:t>The primary objective is to establish a robust, automated mechanism to detect and block unauthorized software on organizational systems. This is achieved by leveraging the capabilities of PowerShell 7.0 for scripting, Wazuh for monitoring and alerting, and Sysmon for detailed event logging.</a:t>
            </a:r>
          </a:p>
          <a:p>
            <a:pPr algn="just">
              <a:lnSpc>
                <a:spcPct val="150000"/>
              </a:lnSpc>
            </a:pPr>
            <a:r>
              <a:rPr lang="en-IN" sz="13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Purpose:</a:t>
            </a:r>
          </a:p>
          <a:p>
            <a:r>
              <a:rPr lang="en-IN" sz="1300" dirty="0">
                <a:effectLst/>
                <a:latin typeface="Times New Roman" panose="02020603050405020304" pitchFamily="18" charset="0"/>
                <a:ea typeface="Times New Roman" panose="02020603050405020304" pitchFamily="18" charset="0"/>
              </a:rPr>
              <a:t>This policy's goal is to stop malicious or unauthorised software from causing security breaches. Our goal is to lower the risk of malware infections, data breaches, and other security issues by automating the detection and blocking process.</a:t>
            </a:r>
            <a:endParaRPr lang="en-IN" sz="13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IN" sz="13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Importance:</a:t>
            </a:r>
          </a:p>
          <a:p>
            <a:r>
              <a:rPr lang="en-IN" sz="1300" dirty="0">
                <a:effectLst/>
                <a:latin typeface="Times New Roman" panose="02020603050405020304" pitchFamily="18" charset="0"/>
                <a:ea typeface="Times New Roman" panose="02020603050405020304" pitchFamily="18" charset="0"/>
              </a:rPr>
              <a:t>Enforcing an automated software blocking strategy is essential to preserving organisational systems' security and integrity. Unauthorised software can cause serious data loss or theft, present vulnerabilities, and interfere with operations. An efficient policy makes sure that only authorised software is run, improving the organization's overall security posture.</a:t>
            </a:r>
          </a:p>
          <a:p>
            <a:pPr algn="just">
              <a:lnSpc>
                <a:spcPct val="150000"/>
              </a:lnSpc>
            </a:pPr>
            <a:r>
              <a:rPr lang="en-IN" sz="13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Explanation: How it Working</a:t>
            </a:r>
          </a:p>
          <a:p>
            <a:r>
              <a:rPr lang="en-IN" sz="1300" dirty="0">
                <a:effectLst/>
                <a:latin typeface="Times New Roman" panose="02020603050405020304" pitchFamily="18" charset="0"/>
                <a:ea typeface="Times New Roman" panose="02020603050405020304" pitchFamily="18" charset="0"/>
              </a:rPr>
              <a:t>We can install </a:t>
            </a:r>
            <a:r>
              <a:rPr lang="en-IN" sz="1300" dirty="0" err="1">
                <a:effectLst/>
                <a:latin typeface="Times New Roman" panose="02020603050405020304" pitchFamily="18" charset="0"/>
                <a:ea typeface="Times New Roman" panose="02020603050405020304" pitchFamily="18" charset="0"/>
              </a:rPr>
              <a:t>sysinternal</a:t>
            </a:r>
            <a:r>
              <a:rPr lang="en-IN" sz="1300" dirty="0">
                <a:effectLst/>
                <a:latin typeface="Times New Roman" panose="02020603050405020304" pitchFamily="18" charset="0"/>
                <a:ea typeface="Times New Roman" panose="02020603050405020304" pitchFamily="18" charset="0"/>
              </a:rPr>
              <a:t> on the end point so that with the help of the </a:t>
            </a:r>
            <a:r>
              <a:rPr lang="en-IN" sz="1300" dirty="0" err="1">
                <a:effectLst/>
                <a:latin typeface="Times New Roman" panose="02020603050405020304" pitchFamily="18" charset="0"/>
                <a:ea typeface="Times New Roman" panose="02020603050405020304" pitchFamily="18" charset="0"/>
              </a:rPr>
              <a:t>sysmon</a:t>
            </a:r>
            <a:r>
              <a:rPr lang="en-IN" sz="1300" dirty="0">
                <a:effectLst/>
                <a:latin typeface="Times New Roman" panose="02020603050405020304" pitchFamily="18" charset="0"/>
                <a:ea typeface="Times New Roman" panose="02020603050405020304" pitchFamily="18" charset="0"/>
              </a:rPr>
              <a:t> we can get the more pro-active log details based on that we can set the rules in siem tools for detection</a:t>
            </a:r>
          </a:p>
          <a:p>
            <a:r>
              <a:rPr lang="en-IN" sz="1300" dirty="0">
                <a:effectLst/>
                <a:latin typeface="Times New Roman" panose="02020603050405020304" pitchFamily="18" charset="0"/>
                <a:ea typeface="Times New Roman" panose="02020603050405020304" pitchFamily="18" charset="0"/>
              </a:rPr>
              <a:t> </a:t>
            </a:r>
          </a:p>
          <a:p>
            <a:r>
              <a:rPr lang="en-IN" sz="1300" dirty="0">
                <a:effectLst/>
                <a:latin typeface="Times New Roman" panose="02020603050405020304" pitchFamily="18" charset="0"/>
                <a:ea typeface="Times New Roman" panose="02020603050405020304" pitchFamily="18" charset="0"/>
              </a:rPr>
              <a:t> example like event:1 is used for process creation means any application is started or open by the user based on that event 1 we can check the company name of that application is allowed on the </a:t>
            </a:r>
            <a:r>
              <a:rPr lang="en-IN" sz="1300" dirty="0" err="1">
                <a:effectLst/>
                <a:latin typeface="Times New Roman" panose="02020603050405020304" pitchFamily="18" charset="0"/>
                <a:ea typeface="Times New Roman" panose="02020603050405020304" pitchFamily="18" charset="0"/>
              </a:rPr>
              <a:t>cbd</a:t>
            </a:r>
            <a:r>
              <a:rPr lang="en-IN" sz="1300" dirty="0">
                <a:effectLst/>
                <a:latin typeface="Times New Roman" panose="02020603050405020304" pitchFamily="18" charset="0"/>
                <a:ea typeface="Times New Roman" panose="02020603050405020304" pitchFamily="18" charset="0"/>
              </a:rPr>
              <a:t> list or not base on that allied application are run and this checking is done by the siem</a:t>
            </a:r>
            <a:endParaRPr lang="en-IN" sz="13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7462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D3CA-C723-FE31-DAE8-1CF15D0AF2BF}"/>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6F3A3DA7-42D5-A9E0-8AF9-F4EC6900EB0F}"/>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806E47A7-E3AE-627B-9434-4EB8AF0FDDC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446F33E2-929E-F755-7C17-5045A992B1A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39364"/>
            <a:ext cx="4591050" cy="2667000"/>
          </a:xfrm>
          <a:prstGeom prst="rect">
            <a:avLst/>
          </a:prstGeom>
          <a:noFill/>
          <a:ln>
            <a:noFill/>
          </a:ln>
        </p:spPr>
      </p:pic>
      <p:pic>
        <p:nvPicPr>
          <p:cNvPr id="6" name="Picture 5">
            <a:extLst>
              <a:ext uri="{FF2B5EF4-FFF2-40B4-BE49-F238E27FC236}">
                <a16:creationId xmlns:a16="http://schemas.microsoft.com/office/drawing/2014/main" id="{978EA3D9-3395-55B2-F64E-8877C65BEA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8244" y="2137137"/>
            <a:ext cx="5731510" cy="2900680"/>
          </a:xfrm>
          <a:prstGeom prst="rect">
            <a:avLst/>
          </a:prstGeom>
          <a:noFill/>
          <a:ln>
            <a:noFill/>
          </a:ln>
        </p:spPr>
      </p:pic>
      <p:sp>
        <p:nvSpPr>
          <p:cNvPr id="7" name="TextBox 6">
            <a:extLst>
              <a:ext uri="{FF2B5EF4-FFF2-40B4-BE49-F238E27FC236}">
                <a16:creationId xmlns:a16="http://schemas.microsoft.com/office/drawing/2014/main" id="{0D5AD803-C9C7-A084-7CB0-23673C4ED87D}"/>
              </a:ext>
            </a:extLst>
          </p:cNvPr>
          <p:cNvSpPr txBox="1"/>
          <p:nvPr/>
        </p:nvSpPr>
        <p:spPr>
          <a:xfrm>
            <a:off x="533631" y="69446"/>
            <a:ext cx="3320738" cy="307777"/>
          </a:xfrm>
          <a:prstGeom prst="rect">
            <a:avLst/>
          </a:prstGeom>
          <a:noFill/>
        </p:spPr>
        <p:txBody>
          <a:bodyPr wrap="square" rtlCol="0">
            <a:spAutoFit/>
          </a:bodyPr>
          <a:lstStyle/>
          <a:p>
            <a:r>
              <a:rPr lang="en-IN" dirty="0"/>
              <a:t>Sysmon logs and based on events </a:t>
            </a:r>
          </a:p>
        </p:txBody>
      </p:sp>
      <p:sp>
        <p:nvSpPr>
          <p:cNvPr id="8" name="TextBox 7">
            <a:extLst>
              <a:ext uri="{FF2B5EF4-FFF2-40B4-BE49-F238E27FC236}">
                <a16:creationId xmlns:a16="http://schemas.microsoft.com/office/drawing/2014/main" id="{1E936D77-9C2E-B581-EC64-39FE2DDA140F}"/>
              </a:ext>
            </a:extLst>
          </p:cNvPr>
          <p:cNvSpPr txBox="1"/>
          <p:nvPr/>
        </p:nvSpPr>
        <p:spPr>
          <a:xfrm>
            <a:off x="-866" y="3404886"/>
            <a:ext cx="3652812" cy="738664"/>
          </a:xfrm>
          <a:prstGeom prst="rect">
            <a:avLst/>
          </a:prstGeom>
          <a:noFill/>
        </p:spPr>
        <p:txBody>
          <a:bodyPr wrap="square" rtlCol="0">
            <a:spAutoFit/>
          </a:bodyPr>
          <a:lstStyle/>
          <a:p>
            <a:r>
              <a:rPr lang="en-IN" dirty="0"/>
              <a:t>Whitelisted software google chrome has been not mentioned means it is blacklisted</a:t>
            </a:r>
          </a:p>
        </p:txBody>
      </p:sp>
    </p:spTree>
    <p:extLst>
      <p:ext uri="{BB962C8B-B14F-4D97-AF65-F5344CB8AC3E}">
        <p14:creationId xmlns:p14="http://schemas.microsoft.com/office/powerpoint/2010/main" val="3365692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0F10-025A-AF25-9CDD-AEE115A394C5}"/>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1462332F-42EF-D40F-D81F-23B761C2E5C1}"/>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9A401210-EA84-F6FE-DE26-CBAED94D001B}"/>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1B5BF168-23E6-7245-AB58-C667C2B19C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75964"/>
            <a:ext cx="5731510" cy="3522345"/>
          </a:xfrm>
          <a:prstGeom prst="rect">
            <a:avLst/>
          </a:prstGeom>
          <a:noFill/>
          <a:ln>
            <a:noFill/>
          </a:ln>
        </p:spPr>
      </p:pic>
      <p:pic>
        <p:nvPicPr>
          <p:cNvPr id="7" name="Picture 6">
            <a:extLst>
              <a:ext uri="{FF2B5EF4-FFF2-40B4-BE49-F238E27FC236}">
                <a16:creationId xmlns:a16="http://schemas.microsoft.com/office/drawing/2014/main" id="{AB314D32-E566-EB86-FAD5-137F0C3B5B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3716" y="3799596"/>
            <a:ext cx="5731510" cy="1534795"/>
          </a:xfrm>
          <a:prstGeom prst="rect">
            <a:avLst/>
          </a:prstGeom>
          <a:noFill/>
          <a:ln>
            <a:noFill/>
          </a:ln>
        </p:spPr>
      </p:pic>
      <p:sp>
        <p:nvSpPr>
          <p:cNvPr id="8" name="TextBox 7">
            <a:extLst>
              <a:ext uri="{FF2B5EF4-FFF2-40B4-BE49-F238E27FC236}">
                <a16:creationId xmlns:a16="http://schemas.microsoft.com/office/drawing/2014/main" id="{C776D8BF-7D56-D9A1-F13E-AD471D2F2F45}"/>
              </a:ext>
            </a:extLst>
          </p:cNvPr>
          <p:cNvSpPr txBox="1"/>
          <p:nvPr/>
        </p:nvSpPr>
        <p:spPr>
          <a:xfrm>
            <a:off x="152414" y="-37938"/>
            <a:ext cx="6072496" cy="307777"/>
          </a:xfrm>
          <a:prstGeom prst="rect">
            <a:avLst/>
          </a:prstGeom>
          <a:noFill/>
        </p:spPr>
        <p:txBody>
          <a:bodyPr wrap="none" rtlCol="0">
            <a:spAutoFit/>
          </a:bodyPr>
          <a:lstStyle/>
          <a:p>
            <a:r>
              <a:rPr lang="en-IN" dirty="0"/>
              <a:t> Wazuh server config for active response on bad software running process</a:t>
            </a:r>
          </a:p>
        </p:txBody>
      </p:sp>
      <p:sp>
        <p:nvSpPr>
          <p:cNvPr id="9" name="TextBox 8">
            <a:extLst>
              <a:ext uri="{FF2B5EF4-FFF2-40B4-BE49-F238E27FC236}">
                <a16:creationId xmlns:a16="http://schemas.microsoft.com/office/drawing/2014/main" id="{ABD91967-4365-FFC9-4A6E-C800F5CA788B}"/>
              </a:ext>
            </a:extLst>
          </p:cNvPr>
          <p:cNvSpPr txBox="1"/>
          <p:nvPr/>
        </p:nvSpPr>
        <p:spPr>
          <a:xfrm>
            <a:off x="60868" y="4217334"/>
            <a:ext cx="3238923" cy="523220"/>
          </a:xfrm>
          <a:prstGeom prst="rect">
            <a:avLst/>
          </a:prstGeom>
          <a:noFill/>
        </p:spPr>
        <p:txBody>
          <a:bodyPr wrap="square" rtlCol="0">
            <a:spAutoFit/>
          </a:bodyPr>
          <a:lstStyle/>
          <a:p>
            <a:r>
              <a:rPr lang="en-IN" dirty="0"/>
              <a:t>active response script on bad software running process</a:t>
            </a:r>
          </a:p>
        </p:txBody>
      </p:sp>
      <p:pic>
        <p:nvPicPr>
          <p:cNvPr id="5" name="Picture 4">
            <a:extLst>
              <a:ext uri="{FF2B5EF4-FFF2-40B4-BE49-F238E27FC236}">
                <a16:creationId xmlns:a16="http://schemas.microsoft.com/office/drawing/2014/main" id="{1861A0E7-716B-EBC6-A0CA-75C7E742751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6279" y="2137136"/>
            <a:ext cx="5731510" cy="1231900"/>
          </a:xfrm>
          <a:prstGeom prst="rect">
            <a:avLst/>
          </a:prstGeom>
          <a:noFill/>
          <a:ln>
            <a:noFill/>
          </a:ln>
        </p:spPr>
      </p:pic>
      <p:sp>
        <p:nvSpPr>
          <p:cNvPr id="10" name="TextBox 9">
            <a:extLst>
              <a:ext uri="{FF2B5EF4-FFF2-40B4-BE49-F238E27FC236}">
                <a16:creationId xmlns:a16="http://schemas.microsoft.com/office/drawing/2014/main" id="{290A8034-464C-E555-E192-EC136A23FEF9}"/>
              </a:ext>
            </a:extLst>
          </p:cNvPr>
          <p:cNvSpPr txBox="1"/>
          <p:nvPr/>
        </p:nvSpPr>
        <p:spPr>
          <a:xfrm>
            <a:off x="5930256" y="1634489"/>
            <a:ext cx="3238923" cy="307777"/>
          </a:xfrm>
          <a:prstGeom prst="rect">
            <a:avLst/>
          </a:prstGeom>
          <a:noFill/>
        </p:spPr>
        <p:txBody>
          <a:bodyPr wrap="square" rtlCol="0">
            <a:spAutoFit/>
          </a:bodyPr>
          <a:lstStyle/>
          <a:p>
            <a:r>
              <a:rPr lang="en-IN" dirty="0"/>
              <a:t>Wazuh local rules </a:t>
            </a:r>
          </a:p>
        </p:txBody>
      </p:sp>
    </p:spTree>
    <p:extLst>
      <p:ext uri="{BB962C8B-B14F-4D97-AF65-F5344CB8AC3E}">
        <p14:creationId xmlns:p14="http://schemas.microsoft.com/office/powerpoint/2010/main" val="1608779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7" name="Google Shape;1217;p35"/>
          <p:cNvSpPr txBox="1">
            <a:spLocks noGrp="1"/>
          </p:cNvSpPr>
          <p:nvPr>
            <p:ph type="title"/>
          </p:nvPr>
        </p:nvSpPr>
        <p:spPr>
          <a:xfrm>
            <a:off x="119838" y="-71377"/>
            <a:ext cx="4458900" cy="13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800" dirty="0"/>
              <a:t>Introduction</a:t>
            </a:r>
            <a:r>
              <a:rPr lang="en" sz="4800" dirty="0"/>
              <a:t>!</a:t>
            </a:r>
            <a:endParaRPr sz="4800" dirty="0"/>
          </a:p>
        </p:txBody>
      </p:sp>
      <p:pic>
        <p:nvPicPr>
          <p:cNvPr id="1244" name="Google Shape;1244;p35"/>
          <p:cNvPicPr preferRelativeResize="0"/>
          <p:nvPr/>
        </p:nvPicPr>
        <p:blipFill rotWithShape="1">
          <a:blip r:embed="rId3">
            <a:alphaModFix/>
          </a:blip>
          <a:srcRect l="28959" t="12546" r="12546" b="12546"/>
          <a:stretch/>
        </p:blipFill>
        <p:spPr>
          <a:xfrm rot="-1434151">
            <a:off x="4935049" y="3324801"/>
            <a:ext cx="726651" cy="596546"/>
          </a:xfrm>
          <a:prstGeom prst="rect">
            <a:avLst/>
          </a:prstGeom>
          <a:noFill/>
          <a:ln>
            <a:noFill/>
          </a:ln>
        </p:spPr>
      </p:pic>
      <p:grpSp>
        <p:nvGrpSpPr>
          <p:cNvPr id="1247" name="Google Shape;1247;p35"/>
          <p:cNvGrpSpPr/>
          <p:nvPr/>
        </p:nvGrpSpPr>
        <p:grpSpPr>
          <a:xfrm>
            <a:off x="3832760" y="731089"/>
            <a:ext cx="745978" cy="516368"/>
            <a:chOff x="923424" y="1580182"/>
            <a:chExt cx="1171264" cy="810752"/>
          </a:xfrm>
        </p:grpSpPr>
        <p:sp>
          <p:nvSpPr>
            <p:cNvPr id="1248" name="Google Shape;1248;p35"/>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8" name="Google Shape;1218;p35"/>
          <p:cNvSpPr txBox="1">
            <a:spLocks noGrp="1"/>
          </p:cNvSpPr>
          <p:nvPr>
            <p:ph type="subTitle" idx="1"/>
          </p:nvPr>
        </p:nvSpPr>
        <p:spPr>
          <a:xfrm>
            <a:off x="544664" y="1118365"/>
            <a:ext cx="8054672" cy="3418512"/>
          </a:xfrm>
          <a:prstGeom prst="rect">
            <a:avLst/>
          </a:prstGeom>
        </p:spPr>
        <p:txBody>
          <a:bodyPr spcFirstLastPara="1" wrap="square" lIns="91425" tIns="91425" rIns="91425" bIns="91425" anchor="ctr" anchorCtr="0">
            <a:noAutofit/>
          </a:bodyPr>
          <a:lstStyle/>
          <a:p>
            <a:pPr marL="0" indent="0">
              <a:spcAft>
                <a:spcPts val="1200"/>
              </a:spcAft>
            </a:pPr>
            <a:r>
              <a:rPr lang="en-US" sz="1600" b="0" i="0" dirty="0">
                <a:solidFill>
                  <a:schemeClr val="tx1"/>
                </a:solidFill>
                <a:effectLst/>
                <a:latin typeface="Söhne"/>
              </a:rPr>
              <a:t>In today's interconnected digital landscape, the need for robust threat detection and monitoring mechanisms has never been greater. </a:t>
            </a:r>
            <a:r>
              <a:rPr lang="en-US" sz="1600" dirty="0">
                <a:solidFill>
                  <a:schemeClr val="tx1"/>
                </a:solidFill>
                <a:latin typeface="Söhne"/>
              </a:rPr>
              <a:t>Effective threat detection and monitoring are critical components of any robust cybersecurity strategy, enabling organizations to identify, assess, and mitigate potential risks proactively.</a:t>
            </a:r>
            <a:br>
              <a:rPr lang="en-US" sz="1600" dirty="0">
                <a:solidFill>
                  <a:schemeClr val="tx1"/>
                </a:solidFill>
                <a:latin typeface="Söhne"/>
              </a:rPr>
            </a:br>
            <a:endParaRPr lang="en-US" sz="1600" dirty="0">
              <a:solidFill>
                <a:schemeClr val="tx1"/>
              </a:solidFill>
              <a:latin typeface="Söhne"/>
            </a:endParaRPr>
          </a:p>
          <a:p>
            <a:pPr marL="0" indent="0">
              <a:spcAft>
                <a:spcPts val="1200"/>
              </a:spcAft>
            </a:pPr>
            <a:br>
              <a:rPr lang="en-US" sz="1600" dirty="0">
                <a:solidFill>
                  <a:schemeClr val="tx1"/>
                </a:solidFill>
                <a:latin typeface="Söhne"/>
              </a:rPr>
            </a:br>
            <a:r>
              <a:rPr lang="en-US" sz="1600" b="0" i="0" dirty="0">
                <a:solidFill>
                  <a:schemeClr val="tx1"/>
                </a:solidFill>
                <a:effectLst/>
                <a:latin typeface="Söhne"/>
              </a:rPr>
              <a:t>This project aims to introduce a comprehensive approach to identifying and overseeing potential threats in various digital environments. Leveraging open-source tools, we propose a multifaceted strategy that integrates advanced detection algorithms, real-time monitoring systems, and proactive threat intelligence analysis. </a:t>
            </a:r>
          </a:p>
          <a:p>
            <a:pPr marL="0" lvl="0" indent="0" rtl="0">
              <a:spcBef>
                <a:spcPts val="0"/>
              </a:spcBef>
              <a:spcAft>
                <a:spcPts val="1200"/>
              </a:spcAft>
              <a:buNone/>
            </a:pPr>
            <a:endParaRPr lang="en-US" sz="1600" dirty="0">
              <a:solidFill>
                <a:schemeClr val="tx1"/>
              </a:solidFill>
              <a:latin typeface="Söhn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7A73-D0D3-088F-6F28-FAFCE87C36E0}"/>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F82B8589-FE86-9685-A028-4FBE577045C8}"/>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73E6CB8A-1A09-22F9-B7D5-C41A144284EE}"/>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FE030CDE-A0E9-FDA7-12E2-9C848C99225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392" y="683668"/>
            <a:ext cx="7900134" cy="4185513"/>
          </a:xfrm>
          <a:prstGeom prst="rect">
            <a:avLst/>
          </a:prstGeom>
          <a:noFill/>
          <a:ln>
            <a:noFill/>
          </a:ln>
        </p:spPr>
      </p:pic>
      <p:pic>
        <p:nvPicPr>
          <p:cNvPr id="7" name="Picture 6">
            <a:extLst>
              <a:ext uri="{FF2B5EF4-FFF2-40B4-BE49-F238E27FC236}">
                <a16:creationId xmlns:a16="http://schemas.microsoft.com/office/drawing/2014/main" id="{6947FF6D-3926-2FDA-7F60-FC74A08463F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392" y="643360"/>
            <a:ext cx="8070492" cy="4364289"/>
          </a:xfrm>
          <a:prstGeom prst="rect">
            <a:avLst/>
          </a:prstGeom>
          <a:noFill/>
          <a:ln>
            <a:noFill/>
          </a:ln>
        </p:spPr>
      </p:pic>
      <p:sp>
        <p:nvSpPr>
          <p:cNvPr id="8" name="TextBox 7">
            <a:extLst>
              <a:ext uri="{FF2B5EF4-FFF2-40B4-BE49-F238E27FC236}">
                <a16:creationId xmlns:a16="http://schemas.microsoft.com/office/drawing/2014/main" id="{606A3A06-47C0-3129-E9DC-E3C7FF6CADBB}"/>
              </a:ext>
            </a:extLst>
          </p:cNvPr>
          <p:cNvSpPr txBox="1"/>
          <p:nvPr/>
        </p:nvSpPr>
        <p:spPr>
          <a:xfrm>
            <a:off x="724520" y="340961"/>
            <a:ext cx="3540855" cy="523220"/>
          </a:xfrm>
          <a:prstGeom prst="rect">
            <a:avLst/>
          </a:prstGeom>
          <a:noFill/>
        </p:spPr>
        <p:txBody>
          <a:bodyPr wrap="square" rtlCol="0">
            <a:spAutoFit/>
          </a:bodyPr>
          <a:lstStyle/>
          <a:p>
            <a:r>
              <a:rPr lang="en-IN" dirty="0"/>
              <a:t>Active response script on endpoint side</a:t>
            </a:r>
          </a:p>
        </p:txBody>
      </p:sp>
      <p:sp>
        <p:nvSpPr>
          <p:cNvPr id="9" name="TextBox 8">
            <a:extLst>
              <a:ext uri="{FF2B5EF4-FFF2-40B4-BE49-F238E27FC236}">
                <a16:creationId xmlns:a16="http://schemas.microsoft.com/office/drawing/2014/main" id="{B99478F5-9D45-764C-4391-B668DBC5A79F}"/>
              </a:ext>
            </a:extLst>
          </p:cNvPr>
          <p:cNvSpPr txBox="1"/>
          <p:nvPr/>
        </p:nvSpPr>
        <p:spPr>
          <a:xfrm>
            <a:off x="4477638" y="326588"/>
            <a:ext cx="1658319" cy="307777"/>
          </a:xfrm>
          <a:prstGeom prst="rect">
            <a:avLst/>
          </a:prstGeom>
          <a:noFill/>
        </p:spPr>
        <p:txBody>
          <a:bodyPr wrap="square" rtlCol="0">
            <a:spAutoFit/>
          </a:bodyPr>
          <a:lstStyle/>
          <a:p>
            <a:r>
              <a:rPr lang="en-IN" dirty="0"/>
              <a:t>Wazuh logs</a:t>
            </a:r>
          </a:p>
        </p:txBody>
      </p:sp>
    </p:spTree>
    <p:extLst>
      <p:ext uri="{BB962C8B-B14F-4D97-AF65-F5344CB8AC3E}">
        <p14:creationId xmlns:p14="http://schemas.microsoft.com/office/powerpoint/2010/main" val="20243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8"/>
                                        </p:tgtEl>
                                      </p:cBhvr>
                                    </p:animEffect>
                                    <p:anim calcmode="lin" valueType="num">
                                      <p:cBhvr>
                                        <p:cTn id="7" dur="1000"/>
                                        <p:tgtEl>
                                          <p:spTgt spid="8"/>
                                        </p:tgtEl>
                                        <p:attrNameLst>
                                          <p:attrName>ppt_x</p:attrName>
                                        </p:attrNameLst>
                                      </p:cBhvr>
                                      <p:tavLst>
                                        <p:tav tm="0">
                                          <p:val>
                                            <p:strVal val="ppt_x"/>
                                          </p:val>
                                        </p:tav>
                                        <p:tav tm="100000">
                                          <p:val>
                                            <p:strVal val="ppt_x"/>
                                          </p:val>
                                        </p:tav>
                                      </p:tavLst>
                                    </p:anim>
                                    <p:anim calcmode="lin" valueType="num">
                                      <p:cBhvr>
                                        <p:cTn id="8" dur="1000"/>
                                        <p:tgtEl>
                                          <p:spTgt spid="8"/>
                                        </p:tgtEl>
                                        <p:attrNameLst>
                                          <p:attrName>ppt_y</p:attrName>
                                        </p:attrNameLst>
                                      </p:cBhvr>
                                      <p:tavLst>
                                        <p:tav tm="0">
                                          <p:val>
                                            <p:strVal val="ppt_y"/>
                                          </p:val>
                                        </p:tav>
                                        <p:tav tm="100000">
                                          <p:val>
                                            <p:strVal val="ppt_y+.1"/>
                                          </p:val>
                                        </p:tav>
                                      </p:tavLst>
                                    </p:anim>
                                    <p:set>
                                      <p:cBhvr>
                                        <p:cTn id="9" dur="1" fill="hold">
                                          <p:stCondLst>
                                            <p:cond delay="9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7C9C6-FA25-C8E0-F02C-570FF1CCDFD7}"/>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8DF78CA4-79CB-BD40-7479-692C6891AD71}"/>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366087DF-FB59-B0D9-00B2-01542BAD5C8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CD48978-CD83-FF75-5299-F0DB5DCB2C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4772"/>
            <a:ext cx="5731510" cy="3161030"/>
          </a:xfrm>
          <a:prstGeom prst="rect">
            <a:avLst/>
          </a:prstGeom>
          <a:noFill/>
          <a:ln>
            <a:noFill/>
          </a:ln>
        </p:spPr>
      </p:pic>
      <p:pic>
        <p:nvPicPr>
          <p:cNvPr id="7" name="Picture 6">
            <a:extLst>
              <a:ext uri="{FF2B5EF4-FFF2-40B4-BE49-F238E27FC236}">
                <a16:creationId xmlns:a16="http://schemas.microsoft.com/office/drawing/2014/main" id="{1EFB2183-83B0-9F38-BAAF-E1B628377B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5269" y="2827033"/>
            <a:ext cx="5731510" cy="2131695"/>
          </a:xfrm>
          <a:prstGeom prst="rect">
            <a:avLst/>
          </a:prstGeom>
          <a:noFill/>
          <a:ln>
            <a:noFill/>
          </a:ln>
        </p:spPr>
      </p:pic>
    </p:spTree>
    <p:extLst>
      <p:ext uri="{BB962C8B-B14F-4D97-AF65-F5344CB8AC3E}">
        <p14:creationId xmlns:p14="http://schemas.microsoft.com/office/powerpoint/2010/main" val="859591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2F471-DF43-29CA-F63A-EDFD10C4B3AF}"/>
              </a:ext>
            </a:extLst>
          </p:cNvPr>
          <p:cNvSpPr>
            <a:spLocks noGrp="1"/>
          </p:cNvSpPr>
          <p:nvPr>
            <p:ph type="title"/>
          </p:nvPr>
        </p:nvSpPr>
        <p:spPr/>
        <p:txBody>
          <a:bodyPr/>
          <a:lstStyle/>
          <a:p>
            <a:endParaRPr lang="en-IN" dirty="0"/>
          </a:p>
        </p:txBody>
      </p:sp>
      <p:sp>
        <p:nvSpPr>
          <p:cNvPr id="3" name="Title 2">
            <a:extLst>
              <a:ext uri="{FF2B5EF4-FFF2-40B4-BE49-F238E27FC236}">
                <a16:creationId xmlns:a16="http://schemas.microsoft.com/office/drawing/2014/main" id="{DF1DEA37-D24E-FD94-889A-A3EB75EEB5C9}"/>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97813030-4912-1E4A-BB9E-69EFE919EDE5}"/>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9033E6FF-D92A-D622-BFAE-B6655E417EE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23" y="165357"/>
            <a:ext cx="5731510" cy="1476375"/>
          </a:xfrm>
          <a:prstGeom prst="rect">
            <a:avLst/>
          </a:prstGeom>
          <a:noFill/>
          <a:ln>
            <a:noFill/>
          </a:ln>
        </p:spPr>
      </p:pic>
      <p:pic>
        <p:nvPicPr>
          <p:cNvPr id="7" name="WhatsApp Video 2024-07-16 at 08.46.59">
            <a:hlinkClick r:id="" action="ppaction://media"/>
            <a:extLst>
              <a:ext uri="{FF2B5EF4-FFF2-40B4-BE49-F238E27FC236}">
                <a16:creationId xmlns:a16="http://schemas.microsoft.com/office/drawing/2014/main" id="{A5CD6134-2E0B-514B-AD84-59FD5C49BC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94474" y="1460079"/>
            <a:ext cx="6461125" cy="3673475"/>
          </a:xfrm>
          <a:prstGeom prst="rect">
            <a:avLst/>
          </a:prstGeom>
        </p:spPr>
      </p:pic>
    </p:spTree>
    <p:extLst>
      <p:ext uri="{BB962C8B-B14F-4D97-AF65-F5344CB8AC3E}">
        <p14:creationId xmlns:p14="http://schemas.microsoft.com/office/powerpoint/2010/main" val="235110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7"/>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06</a:t>
            </a:r>
            <a:endParaRPr dirty="0">
              <a:solidFill>
                <a:schemeClr val="lt1"/>
              </a:solidFill>
            </a:endParaRPr>
          </a:p>
        </p:txBody>
      </p:sp>
      <p:sp>
        <p:nvSpPr>
          <p:cNvPr id="1276" name="Google Shape;1276;p36"/>
          <p:cNvSpPr txBox="1">
            <a:spLocks noGrp="1"/>
          </p:cNvSpPr>
          <p:nvPr>
            <p:ph type="subTitle" idx="1"/>
          </p:nvPr>
        </p:nvSpPr>
        <p:spPr>
          <a:xfrm>
            <a:off x="3587114" y="2149900"/>
            <a:ext cx="4832843"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Automated File Quarantine Using YARA Rules</a:t>
            </a: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0622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A3307C-CACC-F4DA-C589-D41AFEC12D32}"/>
              </a:ext>
            </a:extLst>
          </p:cNvPr>
          <p:cNvPicPr>
            <a:picLocks noChangeAspect="1"/>
          </p:cNvPicPr>
          <p:nvPr/>
        </p:nvPicPr>
        <p:blipFill>
          <a:blip r:embed="rId2">
            <a:alphaModFix amt="20000"/>
          </a:blip>
          <a:stretch>
            <a:fillRect/>
          </a:stretch>
        </p:blipFill>
        <p:spPr>
          <a:xfrm>
            <a:off x="279167" y="674650"/>
            <a:ext cx="8041821" cy="4503420"/>
          </a:xfrm>
          <a:prstGeom prst="rect">
            <a:avLst/>
          </a:prstGeom>
        </p:spPr>
      </p:pic>
      <p:sp>
        <p:nvSpPr>
          <p:cNvPr id="6" name="TextBox 5">
            <a:extLst>
              <a:ext uri="{FF2B5EF4-FFF2-40B4-BE49-F238E27FC236}">
                <a16:creationId xmlns:a16="http://schemas.microsoft.com/office/drawing/2014/main" id="{04255E37-40B8-6E69-0170-91F21957A6E1}"/>
              </a:ext>
            </a:extLst>
          </p:cNvPr>
          <p:cNvSpPr txBox="1"/>
          <p:nvPr/>
        </p:nvSpPr>
        <p:spPr>
          <a:xfrm>
            <a:off x="279167" y="500413"/>
            <a:ext cx="8478237" cy="4142673"/>
          </a:xfrm>
          <a:prstGeom prst="rect">
            <a:avLst/>
          </a:prstGeom>
          <a:noFill/>
        </p:spPr>
        <p:txBody>
          <a:bodyPr wrap="square">
            <a:spAutoFit/>
          </a:bodyPr>
          <a:lstStyle/>
          <a:p>
            <a:pPr>
              <a:lnSpc>
                <a:spcPct val="115000"/>
              </a:lnSpc>
            </a:pPr>
            <a:r>
              <a:rPr lang="en-IN"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Scope</a:t>
            </a:r>
            <a:r>
              <a:rPr lang="en-IN"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dirty="0">
                <a:effectLst/>
                <a:latin typeface="Times New Roman" panose="02020603050405020304" pitchFamily="18" charset="0"/>
                <a:ea typeface="Times New Roman" panose="02020603050405020304" pitchFamily="18" charset="0"/>
              </a:rPr>
              <a:t> </a:t>
            </a:r>
            <a:br>
              <a:rPr lang="en-IN" dirty="0">
                <a:effectLst/>
                <a:latin typeface="Times New Roman" panose="02020603050405020304" pitchFamily="18" charset="0"/>
                <a:ea typeface="Times New Roman" panose="02020603050405020304" pitchFamily="18" charset="0"/>
              </a:rPr>
            </a:br>
            <a:r>
              <a:rPr lang="en-IN" dirty="0">
                <a:effectLst/>
                <a:latin typeface="Times New Roman" panose="02020603050405020304" pitchFamily="18" charset="0"/>
                <a:ea typeface="Times New Roman" panose="02020603050405020304" pitchFamily="18" charset="0"/>
              </a:rPr>
              <a:t>This study describes how to use YARA rules to construct a system that can identify and quarantine dangerous files that are uploaded to a web server. The system's goal is to improve the web server's security by locating and separating potentially dangerous files before they have a chance to do any harm.</a:t>
            </a:r>
            <a:br>
              <a:rPr lang="en-IN" dirty="0">
                <a:effectLst/>
                <a:latin typeface="Times New Roman" panose="02020603050405020304" pitchFamily="18" charset="0"/>
                <a:ea typeface="Times New Roman" panose="02020603050405020304" pitchFamily="18" charset="0"/>
              </a:rPr>
            </a:br>
            <a:br>
              <a:rPr lang="en-IN" dirty="0">
                <a:effectLst/>
                <a:latin typeface="Times New Roman" panose="02020603050405020304" pitchFamily="18" charset="0"/>
                <a:ea typeface="Times New Roman" panose="02020603050405020304" pitchFamily="18" charset="0"/>
              </a:rPr>
            </a:br>
            <a:r>
              <a:rPr lang="en-IN"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Goal:</a:t>
            </a:r>
            <a:r>
              <a:rPr lang="en-IN" dirty="0">
                <a:effectLst/>
                <a:latin typeface="Times New Roman" panose="02020603050405020304" pitchFamily="18" charset="0"/>
                <a:ea typeface="Times New Roman" panose="02020603050405020304" pitchFamily="18" charset="0"/>
              </a:rPr>
              <a:t> </a:t>
            </a:r>
            <a:br>
              <a:rPr lang="en-IN" dirty="0">
                <a:effectLst/>
                <a:latin typeface="Times New Roman" panose="02020603050405020304" pitchFamily="18" charset="0"/>
                <a:ea typeface="Times New Roman" panose="02020603050405020304" pitchFamily="18" charset="0"/>
              </a:rPr>
            </a:br>
            <a:r>
              <a:rPr lang="en-IN" dirty="0">
                <a:effectLst/>
                <a:latin typeface="Times New Roman" panose="02020603050405020304" pitchFamily="18" charset="0"/>
                <a:ea typeface="Times New Roman" panose="02020603050405020304" pitchFamily="18" charset="0"/>
              </a:rPr>
              <a:t>The main goal is to develop an automated system that uses YARA rules to check uploaded files to the web server for harmful content. A questionable file will be quarantined if it is found in order to stop it from running or propagating.</a:t>
            </a:r>
            <a:br>
              <a:rPr lang="en-IN" dirty="0">
                <a:effectLst/>
                <a:latin typeface="Times New Roman" panose="02020603050405020304" pitchFamily="18" charset="0"/>
                <a:ea typeface="Times New Roman" panose="02020603050405020304" pitchFamily="18" charset="0"/>
              </a:rPr>
            </a:br>
            <a:br>
              <a:rPr lang="en-IN" dirty="0">
                <a:effectLst/>
                <a:latin typeface="Times New Roman" panose="02020603050405020304" pitchFamily="18" charset="0"/>
                <a:ea typeface="Times New Roman" panose="02020603050405020304" pitchFamily="18" charset="0"/>
              </a:rPr>
            </a:br>
            <a:r>
              <a:rPr lang="en-IN" dirty="0">
                <a:effectLst/>
                <a:latin typeface="Times New Roman" panose="02020603050405020304" pitchFamily="18" charset="0"/>
                <a:ea typeface="Times New Roman" panose="02020603050405020304" pitchFamily="18" charset="0"/>
              </a:rPr>
              <a:t>This project's goal is to safeguard the web server against malicious files that can cause data loss, disruptions in service, or security lapses. Through the analysis of file contents utilising YARA rules, the system can</a:t>
            </a:r>
          </a:p>
          <a:p>
            <a:r>
              <a:rPr lang="en-IN" b="1" u="none" strike="noStrike"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r>
              <a:rPr lang="en-IN" dirty="0">
                <a:effectLst/>
                <a:latin typeface="Times New Roman" panose="02020603050405020304" pitchFamily="18" charset="0"/>
                <a:ea typeface="Times New Roman" panose="02020603050405020304" pitchFamily="18" charset="0"/>
              </a:rPr>
              <a:t>This project's goal is to safeguard the web server against malicious files that can cause data loss, disruptions in service, or security lapses. The system can detect known patterns of harmful behaviour and quickly quarantine suspect files by utilising YARA rules to analyse file contents.</a:t>
            </a:r>
            <a:br>
              <a:rPr lang="en-IN"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3237138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F88F8-78D9-60F4-5CE3-A427686FE2C8}"/>
              </a:ext>
            </a:extLst>
          </p:cNvPr>
          <p:cNvSpPr>
            <a:spLocks noGrp="1"/>
          </p:cNvSpPr>
          <p:nvPr>
            <p:ph type="title"/>
          </p:nvPr>
        </p:nvSpPr>
        <p:spPr>
          <a:xfrm>
            <a:off x="4819440" y="424319"/>
            <a:ext cx="4184700" cy="812100"/>
          </a:xfrm>
        </p:spPr>
        <p:txBody>
          <a:bodyPr/>
          <a:lstStyle/>
          <a:p>
            <a:r>
              <a:rPr lang="en-IN" dirty="0"/>
              <a:t>Attack simulation </a:t>
            </a:r>
          </a:p>
        </p:txBody>
      </p:sp>
      <p:sp>
        <p:nvSpPr>
          <p:cNvPr id="3" name="Title 2">
            <a:extLst>
              <a:ext uri="{FF2B5EF4-FFF2-40B4-BE49-F238E27FC236}">
                <a16:creationId xmlns:a16="http://schemas.microsoft.com/office/drawing/2014/main" id="{8F25AFD8-5DFE-8B9A-802A-9C1A655B7827}"/>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B37D9C1F-7EC7-992A-7870-BF110944BA09}"/>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D31AC69-F4FA-DDBB-C9D6-BA9ACFA17182}"/>
              </a:ext>
            </a:extLst>
          </p:cNvPr>
          <p:cNvPicPr>
            <a:picLocks noChangeAspect="1"/>
          </p:cNvPicPr>
          <p:nvPr/>
        </p:nvPicPr>
        <p:blipFill>
          <a:blip r:embed="rId2"/>
          <a:stretch>
            <a:fillRect/>
          </a:stretch>
        </p:blipFill>
        <p:spPr>
          <a:xfrm>
            <a:off x="139860" y="355815"/>
            <a:ext cx="4820285" cy="2324100"/>
          </a:xfrm>
          <a:prstGeom prst="rect">
            <a:avLst/>
          </a:prstGeom>
        </p:spPr>
      </p:pic>
      <p:pic>
        <p:nvPicPr>
          <p:cNvPr id="6" name="Picture 5">
            <a:extLst>
              <a:ext uri="{FF2B5EF4-FFF2-40B4-BE49-F238E27FC236}">
                <a16:creationId xmlns:a16="http://schemas.microsoft.com/office/drawing/2014/main" id="{52E5EE99-4212-6988-AD6C-0F94D4DE1D8C}"/>
              </a:ext>
            </a:extLst>
          </p:cNvPr>
          <p:cNvPicPr>
            <a:picLocks noChangeAspect="1"/>
          </p:cNvPicPr>
          <p:nvPr/>
        </p:nvPicPr>
        <p:blipFill>
          <a:blip r:embed="rId3"/>
          <a:stretch>
            <a:fillRect/>
          </a:stretch>
        </p:blipFill>
        <p:spPr>
          <a:xfrm>
            <a:off x="552451" y="2977713"/>
            <a:ext cx="4846320" cy="1647825"/>
          </a:xfrm>
          <a:prstGeom prst="rect">
            <a:avLst/>
          </a:prstGeom>
        </p:spPr>
      </p:pic>
      <p:pic>
        <p:nvPicPr>
          <p:cNvPr id="7" name="Picture 6">
            <a:extLst>
              <a:ext uri="{FF2B5EF4-FFF2-40B4-BE49-F238E27FC236}">
                <a16:creationId xmlns:a16="http://schemas.microsoft.com/office/drawing/2014/main" id="{EA824133-BE79-3E34-26A2-C992FC28A649}"/>
              </a:ext>
            </a:extLst>
          </p:cNvPr>
          <p:cNvPicPr>
            <a:picLocks noChangeAspect="1"/>
          </p:cNvPicPr>
          <p:nvPr/>
        </p:nvPicPr>
        <p:blipFill>
          <a:blip r:embed="rId4"/>
          <a:stretch>
            <a:fillRect/>
          </a:stretch>
        </p:blipFill>
        <p:spPr>
          <a:xfrm>
            <a:off x="5625883" y="4168338"/>
            <a:ext cx="4019550" cy="914400"/>
          </a:xfrm>
          <a:prstGeom prst="rect">
            <a:avLst/>
          </a:prstGeom>
        </p:spPr>
      </p:pic>
    </p:spTree>
    <p:extLst>
      <p:ext uri="{BB962C8B-B14F-4D97-AF65-F5344CB8AC3E}">
        <p14:creationId xmlns:p14="http://schemas.microsoft.com/office/powerpoint/2010/main" val="2730308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8BA822-0519-DEC4-119A-9544A93253BB}"/>
              </a:ext>
            </a:extLst>
          </p:cNvPr>
          <p:cNvPicPr>
            <a:picLocks noChangeAspect="1"/>
          </p:cNvPicPr>
          <p:nvPr/>
        </p:nvPicPr>
        <p:blipFill>
          <a:blip r:embed="rId2"/>
          <a:stretch>
            <a:fillRect/>
          </a:stretch>
        </p:blipFill>
        <p:spPr>
          <a:xfrm>
            <a:off x="3412007" y="1901825"/>
            <a:ext cx="5731510" cy="3241675"/>
          </a:xfrm>
          <a:prstGeom prst="rect">
            <a:avLst/>
          </a:prstGeom>
        </p:spPr>
      </p:pic>
      <p:sp>
        <p:nvSpPr>
          <p:cNvPr id="2" name="Title 1">
            <a:extLst>
              <a:ext uri="{FF2B5EF4-FFF2-40B4-BE49-F238E27FC236}">
                <a16:creationId xmlns:a16="http://schemas.microsoft.com/office/drawing/2014/main" id="{2A0258B3-7C37-2FF6-E5A1-CD00A50AB8F3}"/>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2E1F6B70-241E-8AEC-DA0B-793FEBB42313}"/>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1F65AF67-29FC-6AD3-F7EB-3F8F7A71ADAE}"/>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0186C37-F558-128D-9022-1E131AD65FD7}"/>
              </a:ext>
            </a:extLst>
          </p:cNvPr>
          <p:cNvPicPr>
            <a:picLocks noChangeAspect="1"/>
          </p:cNvPicPr>
          <p:nvPr/>
        </p:nvPicPr>
        <p:blipFill>
          <a:blip r:embed="rId3"/>
          <a:stretch>
            <a:fillRect/>
          </a:stretch>
        </p:blipFill>
        <p:spPr>
          <a:xfrm>
            <a:off x="-26515" y="754412"/>
            <a:ext cx="5731510" cy="2174875"/>
          </a:xfrm>
          <a:prstGeom prst="rect">
            <a:avLst/>
          </a:prstGeom>
        </p:spPr>
      </p:pic>
      <p:pic>
        <p:nvPicPr>
          <p:cNvPr id="6" name="Picture 5">
            <a:extLst>
              <a:ext uri="{FF2B5EF4-FFF2-40B4-BE49-F238E27FC236}">
                <a16:creationId xmlns:a16="http://schemas.microsoft.com/office/drawing/2014/main" id="{6B0E367C-3177-E54C-6EB1-C8D4F71E3C61}"/>
              </a:ext>
            </a:extLst>
          </p:cNvPr>
          <p:cNvPicPr>
            <a:picLocks noChangeAspect="1"/>
          </p:cNvPicPr>
          <p:nvPr/>
        </p:nvPicPr>
        <p:blipFill>
          <a:blip r:embed="rId4"/>
          <a:stretch>
            <a:fillRect/>
          </a:stretch>
        </p:blipFill>
        <p:spPr>
          <a:xfrm>
            <a:off x="0" y="106712"/>
            <a:ext cx="5731510" cy="647700"/>
          </a:xfrm>
          <a:prstGeom prst="rect">
            <a:avLst/>
          </a:prstGeom>
        </p:spPr>
      </p:pic>
    </p:spTree>
    <p:extLst>
      <p:ext uri="{BB962C8B-B14F-4D97-AF65-F5344CB8AC3E}">
        <p14:creationId xmlns:p14="http://schemas.microsoft.com/office/powerpoint/2010/main" val="430566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B0F9-30F2-6228-3CA4-98719C2CDD10}"/>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A8818D6F-8E1E-201B-D419-BD91B3287AE1}"/>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5D1D5EF1-F32D-C89D-032A-AEF6D760C415}"/>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FB0E72C-D137-B79C-D4A5-44187418D1F4}"/>
              </a:ext>
            </a:extLst>
          </p:cNvPr>
          <p:cNvPicPr>
            <a:picLocks noChangeAspect="1"/>
          </p:cNvPicPr>
          <p:nvPr/>
        </p:nvPicPr>
        <p:blipFill>
          <a:blip r:embed="rId2"/>
          <a:stretch>
            <a:fillRect/>
          </a:stretch>
        </p:blipFill>
        <p:spPr>
          <a:xfrm>
            <a:off x="5696585" y="1625600"/>
            <a:ext cx="3447415" cy="3517900"/>
          </a:xfrm>
          <a:prstGeom prst="rect">
            <a:avLst/>
          </a:prstGeom>
        </p:spPr>
      </p:pic>
      <p:pic>
        <p:nvPicPr>
          <p:cNvPr id="6" name="Picture 5">
            <a:extLst>
              <a:ext uri="{FF2B5EF4-FFF2-40B4-BE49-F238E27FC236}">
                <a16:creationId xmlns:a16="http://schemas.microsoft.com/office/drawing/2014/main" id="{A41EDEAE-3DE7-5EF0-4E83-B0EE3D77AC20}"/>
              </a:ext>
            </a:extLst>
          </p:cNvPr>
          <p:cNvPicPr>
            <a:picLocks noChangeAspect="1"/>
          </p:cNvPicPr>
          <p:nvPr/>
        </p:nvPicPr>
        <p:blipFill>
          <a:blip r:embed="rId3"/>
          <a:stretch>
            <a:fillRect/>
          </a:stretch>
        </p:blipFill>
        <p:spPr>
          <a:xfrm>
            <a:off x="33798" y="78352"/>
            <a:ext cx="5731510" cy="2630170"/>
          </a:xfrm>
          <a:prstGeom prst="rect">
            <a:avLst/>
          </a:prstGeom>
        </p:spPr>
      </p:pic>
      <p:sp>
        <p:nvSpPr>
          <p:cNvPr id="7" name="TextBox 6">
            <a:extLst>
              <a:ext uri="{FF2B5EF4-FFF2-40B4-BE49-F238E27FC236}">
                <a16:creationId xmlns:a16="http://schemas.microsoft.com/office/drawing/2014/main" id="{E787F7E8-77E5-B4E3-1F70-0CF0CC18DF92}"/>
              </a:ext>
            </a:extLst>
          </p:cNvPr>
          <p:cNvSpPr txBox="1"/>
          <p:nvPr/>
        </p:nvSpPr>
        <p:spPr>
          <a:xfrm>
            <a:off x="1475141" y="3452222"/>
            <a:ext cx="3220846" cy="523220"/>
          </a:xfrm>
          <a:prstGeom prst="rect">
            <a:avLst/>
          </a:prstGeom>
          <a:noFill/>
        </p:spPr>
        <p:txBody>
          <a:bodyPr wrap="square" rtlCol="0">
            <a:spAutoFit/>
          </a:bodyPr>
          <a:lstStyle/>
          <a:p>
            <a:r>
              <a:rPr lang="en-IN" dirty="0"/>
              <a:t>Custom dashboard and </a:t>
            </a:r>
            <a:r>
              <a:rPr lang="en-IN" dirty="0" err="1"/>
              <a:t>yara</a:t>
            </a:r>
            <a:r>
              <a:rPr lang="en-IN" dirty="0"/>
              <a:t> rules script for check the file </a:t>
            </a:r>
          </a:p>
        </p:txBody>
      </p:sp>
    </p:spTree>
    <p:extLst>
      <p:ext uri="{BB962C8B-B14F-4D97-AF65-F5344CB8AC3E}">
        <p14:creationId xmlns:p14="http://schemas.microsoft.com/office/powerpoint/2010/main" val="3912250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07</a:t>
            </a:r>
            <a:endParaRPr dirty="0">
              <a:solidFill>
                <a:schemeClr val="lt1"/>
              </a:solidFill>
            </a:endParaRPr>
          </a:p>
        </p:txBody>
      </p:sp>
      <p:sp>
        <p:nvSpPr>
          <p:cNvPr id="1276" name="Google Shape;1276;p36"/>
          <p:cNvSpPr txBox="1">
            <a:spLocks noGrp="1"/>
          </p:cNvSpPr>
          <p:nvPr>
            <p:ph type="subTitle" idx="1"/>
          </p:nvPr>
        </p:nvSpPr>
        <p:spPr>
          <a:xfrm>
            <a:off x="3587114" y="2134660"/>
            <a:ext cx="4832843"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dirty="0">
                <a:effectLst/>
                <a:latin typeface="Times New Roman" panose="02020603050405020304" pitchFamily="18" charset="0"/>
                <a:ea typeface="Times New Roman" panose="02020603050405020304" pitchFamily="18" charset="0"/>
              </a:rPr>
              <a:t>Streamlining Security </a:t>
            </a:r>
            <a:r>
              <a:rPr lang="en-IN" sz="1800" dirty="0" err="1">
                <a:effectLst/>
                <a:latin typeface="Times New Roman" panose="02020603050405020304" pitchFamily="18" charset="0"/>
                <a:ea typeface="Times New Roman" panose="02020603050405020304" pitchFamily="18" charset="0"/>
              </a:rPr>
              <a:t>IRThrough</a:t>
            </a:r>
            <a:r>
              <a:rPr lang="en-IN" sz="1800" dirty="0">
                <a:effectLst/>
                <a:latin typeface="Times New Roman" panose="02020603050405020304" pitchFamily="18" charset="0"/>
                <a:ea typeface="Times New Roman" panose="02020603050405020304" pitchFamily="18" charset="0"/>
              </a:rPr>
              <a:t> Telegram Integration and Real-Time Alerts </a:t>
            </a:r>
            <a:endPar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2804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FD156D-B7F9-A8AB-1199-2A7D6784954B}"/>
              </a:ext>
            </a:extLst>
          </p:cNvPr>
          <p:cNvPicPr>
            <a:picLocks noChangeAspect="1"/>
          </p:cNvPicPr>
          <p:nvPr/>
        </p:nvPicPr>
        <p:blipFill>
          <a:blip r:embed="rId2">
            <a:alphaModFix amt="20000"/>
          </a:blip>
          <a:stretch>
            <a:fillRect/>
          </a:stretch>
        </p:blipFill>
        <p:spPr>
          <a:xfrm>
            <a:off x="236217" y="1417588"/>
            <a:ext cx="8671565" cy="2522258"/>
          </a:xfrm>
          <a:prstGeom prst="rect">
            <a:avLst/>
          </a:prstGeom>
        </p:spPr>
      </p:pic>
      <p:sp>
        <p:nvSpPr>
          <p:cNvPr id="2" name="Title 1">
            <a:extLst>
              <a:ext uri="{FF2B5EF4-FFF2-40B4-BE49-F238E27FC236}">
                <a16:creationId xmlns:a16="http://schemas.microsoft.com/office/drawing/2014/main" id="{EE8FC749-1572-3E4E-4EB8-2B58B9A0CB22}"/>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36B46D0D-740C-1B74-90C7-7EEA78D06B33}"/>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7136A005-BE38-DE62-B170-75C5341766B0}"/>
              </a:ext>
            </a:extLst>
          </p:cNvPr>
          <p:cNvSpPr>
            <a:spLocks noGrp="1"/>
          </p:cNvSpPr>
          <p:nvPr>
            <p:ph type="subTitle" idx="1"/>
          </p:nvPr>
        </p:nvSpPr>
        <p:spPr/>
        <p:txBody>
          <a:bodyPr/>
          <a:lstStyle/>
          <a:p>
            <a:endParaRPr lang="en-IN"/>
          </a:p>
        </p:txBody>
      </p:sp>
      <p:sp>
        <p:nvSpPr>
          <p:cNvPr id="6" name="TextBox 5">
            <a:extLst>
              <a:ext uri="{FF2B5EF4-FFF2-40B4-BE49-F238E27FC236}">
                <a16:creationId xmlns:a16="http://schemas.microsoft.com/office/drawing/2014/main" id="{7938454A-7748-4D07-D399-7017D414F04F}"/>
              </a:ext>
            </a:extLst>
          </p:cNvPr>
          <p:cNvSpPr txBox="1"/>
          <p:nvPr/>
        </p:nvSpPr>
        <p:spPr>
          <a:xfrm>
            <a:off x="556260" y="1417588"/>
            <a:ext cx="7513320" cy="2308324"/>
          </a:xfrm>
          <a:prstGeom prst="rect">
            <a:avLst/>
          </a:prstGeom>
          <a:noFill/>
        </p:spPr>
        <p:txBody>
          <a:bodyPr wrap="square">
            <a:spAutoFit/>
          </a:bodyPr>
          <a:lstStyle/>
          <a:p>
            <a:r>
              <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Objective</a:t>
            </a:r>
            <a:br>
              <a:rPr lang="en-IN" sz="1600" dirty="0">
                <a:solidFill>
                  <a:schemeClr val="tx1"/>
                </a:solidFill>
                <a:effectLst/>
                <a:latin typeface="Times New Roman" panose="02020603050405020304" pitchFamily="18" charset="0"/>
                <a:ea typeface="Times New Roman" panose="02020603050405020304" pitchFamily="18" charset="0"/>
              </a:rPr>
            </a:br>
            <a:r>
              <a:rPr lang="en-IN" sz="1600" dirty="0">
                <a:solidFill>
                  <a:schemeClr val="tx1"/>
                </a:solidFill>
                <a:effectLst/>
                <a:latin typeface="Times New Roman" panose="02020603050405020304" pitchFamily="18" charset="0"/>
                <a:ea typeface="Times New Roman" panose="02020603050405020304" pitchFamily="18" charset="0"/>
              </a:rPr>
              <a:t>The goal is to create a real-time alarm system that uses Telegram to notify administrators when a password-breaking attack is detected on any system in the company via the telegram bot</a:t>
            </a:r>
            <a:br>
              <a:rPr lang="en-IN" sz="1600" dirty="0">
                <a:solidFill>
                  <a:schemeClr val="tx1"/>
                </a:solidFill>
                <a:effectLst/>
                <a:latin typeface="Times New Roman" panose="02020603050405020304" pitchFamily="18" charset="0"/>
                <a:ea typeface="Times New Roman" panose="02020603050405020304" pitchFamily="18" charset="0"/>
              </a:rPr>
            </a:br>
            <a:br>
              <a:rPr lang="en-IN" sz="1600" dirty="0">
                <a:solidFill>
                  <a:schemeClr val="tx1"/>
                </a:solidFill>
                <a:effectLst/>
                <a:latin typeface="Times New Roman" panose="02020603050405020304" pitchFamily="18" charset="0"/>
                <a:ea typeface="Times New Roman" panose="02020603050405020304" pitchFamily="18" charset="0"/>
              </a:rPr>
            </a:br>
            <a:r>
              <a:rPr lang="en-IN"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Scope</a:t>
            </a:r>
            <a:r>
              <a:rPr lang="en-IN"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600" dirty="0">
                <a:solidFill>
                  <a:schemeClr val="tx1"/>
                </a:solidFill>
                <a:effectLst/>
                <a:latin typeface="Times New Roman" panose="02020603050405020304" pitchFamily="18" charset="0"/>
                <a:ea typeface="Times New Roman" panose="02020603050405020304" pitchFamily="18" charset="0"/>
              </a:rPr>
              <a:t> </a:t>
            </a:r>
          </a:p>
          <a:p>
            <a:r>
              <a:rPr lang="en-IN" sz="1600" dirty="0">
                <a:solidFill>
                  <a:schemeClr val="tx1"/>
                </a:solidFill>
                <a:effectLst/>
                <a:latin typeface="Times New Roman" panose="02020603050405020304" pitchFamily="18" charset="0"/>
                <a:ea typeface="Times New Roman" panose="02020603050405020304" pitchFamily="18" charset="0"/>
              </a:rPr>
              <a:t>The system tracks network activity and login attempts in all systems used by the organisation, identifies any password-breaking assaults, and instantly notifies a specific Telegram channel with the IP address of the compromised device.</a:t>
            </a:r>
          </a:p>
        </p:txBody>
      </p:sp>
    </p:spTree>
    <p:extLst>
      <p:ext uri="{BB962C8B-B14F-4D97-AF65-F5344CB8AC3E}">
        <p14:creationId xmlns:p14="http://schemas.microsoft.com/office/powerpoint/2010/main" val="2439444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7" name="Google Shape;1217;p35"/>
          <p:cNvSpPr txBox="1">
            <a:spLocks noGrp="1"/>
          </p:cNvSpPr>
          <p:nvPr>
            <p:ph type="title"/>
          </p:nvPr>
        </p:nvSpPr>
        <p:spPr>
          <a:xfrm>
            <a:off x="119838" y="-71377"/>
            <a:ext cx="4458900" cy="135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800" dirty="0"/>
              <a:t>Objective</a:t>
            </a:r>
            <a:r>
              <a:rPr lang="en" sz="4800" dirty="0"/>
              <a:t>!</a:t>
            </a:r>
            <a:endParaRPr sz="4800" dirty="0"/>
          </a:p>
        </p:txBody>
      </p:sp>
      <p:pic>
        <p:nvPicPr>
          <p:cNvPr id="1244" name="Google Shape;1244;p35"/>
          <p:cNvPicPr preferRelativeResize="0"/>
          <p:nvPr/>
        </p:nvPicPr>
        <p:blipFill rotWithShape="1">
          <a:blip r:embed="rId3">
            <a:alphaModFix/>
          </a:blip>
          <a:srcRect l="28959" t="12546" r="12546" b="12546"/>
          <a:stretch/>
        </p:blipFill>
        <p:spPr>
          <a:xfrm rot="-1434151">
            <a:off x="4935049" y="3324801"/>
            <a:ext cx="726651" cy="596546"/>
          </a:xfrm>
          <a:prstGeom prst="rect">
            <a:avLst/>
          </a:prstGeom>
          <a:noFill/>
          <a:ln>
            <a:noFill/>
          </a:ln>
        </p:spPr>
      </p:pic>
      <p:grpSp>
        <p:nvGrpSpPr>
          <p:cNvPr id="1247" name="Google Shape;1247;p35"/>
          <p:cNvGrpSpPr/>
          <p:nvPr/>
        </p:nvGrpSpPr>
        <p:grpSpPr>
          <a:xfrm>
            <a:off x="3832760" y="731089"/>
            <a:ext cx="745978" cy="516368"/>
            <a:chOff x="923424" y="1580182"/>
            <a:chExt cx="1171264" cy="810752"/>
          </a:xfrm>
        </p:grpSpPr>
        <p:sp>
          <p:nvSpPr>
            <p:cNvPr id="1248" name="Google Shape;1248;p35"/>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2">
            <a:extLst>
              <a:ext uri="{FF2B5EF4-FFF2-40B4-BE49-F238E27FC236}">
                <a16:creationId xmlns:a16="http://schemas.microsoft.com/office/drawing/2014/main" id="{8AE512A5-E98C-1C9D-91A4-144A93952DA3}"/>
              </a:ext>
            </a:extLst>
          </p:cNvPr>
          <p:cNvSpPr txBox="1">
            <a:spLocks/>
          </p:cNvSpPr>
          <p:nvPr/>
        </p:nvSpPr>
        <p:spPr>
          <a:xfrm>
            <a:off x="267998" y="1247457"/>
            <a:ext cx="8697582" cy="3896043"/>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146050" indent="0"/>
            <a:r>
              <a:rPr lang="en-US" dirty="0">
                <a:solidFill>
                  <a:schemeClr val="tx1"/>
                </a:solidFill>
                <a:latin typeface="Söhne"/>
              </a:rPr>
              <a:t>T</a:t>
            </a:r>
            <a:r>
              <a:rPr lang="en-US" b="0" i="0" dirty="0">
                <a:solidFill>
                  <a:schemeClr val="tx1"/>
                </a:solidFill>
                <a:effectLst/>
                <a:latin typeface="Söhne"/>
              </a:rPr>
              <a:t>he objective of our research is to: </a:t>
            </a:r>
            <a:endParaRPr lang="en-US" dirty="0">
              <a:solidFill>
                <a:schemeClr val="tx1"/>
              </a:solidFill>
              <a:latin typeface="Söhne"/>
            </a:endParaRPr>
          </a:p>
          <a:p>
            <a:pPr>
              <a:buFont typeface="Arial" panose="020B0604020202020204" pitchFamily="34" charset="0"/>
              <a:buChar char="•"/>
            </a:pPr>
            <a:endParaRPr lang="en-US" dirty="0">
              <a:solidFill>
                <a:schemeClr val="tx1"/>
              </a:solidFill>
              <a:latin typeface="Söhne"/>
            </a:endParaRPr>
          </a:p>
          <a:p>
            <a:pPr>
              <a:buFont typeface="Arial" panose="020B0604020202020204" pitchFamily="34" charset="0"/>
              <a:buChar char="•"/>
            </a:pPr>
            <a:r>
              <a:rPr lang="en-US" dirty="0">
                <a:solidFill>
                  <a:schemeClr val="tx1"/>
                </a:solidFill>
                <a:latin typeface="Söhne"/>
              </a:rPr>
              <a:t>Enhance IT security using open-source technologies, prioritizing Linux and Windows environments.</a:t>
            </a:r>
          </a:p>
          <a:p>
            <a:pPr>
              <a:buFont typeface="Arial" panose="020B0604020202020204" pitchFamily="34" charset="0"/>
              <a:buChar char="•"/>
            </a:pPr>
            <a:endParaRPr lang="en-US" dirty="0">
              <a:solidFill>
                <a:schemeClr val="tx1"/>
              </a:solidFill>
              <a:latin typeface="Söhne"/>
            </a:endParaRPr>
          </a:p>
          <a:p>
            <a:pPr>
              <a:buFont typeface="Arial" panose="020B0604020202020204" pitchFamily="34" charset="0"/>
              <a:buChar char="•"/>
            </a:pPr>
            <a:r>
              <a:rPr lang="en-US" dirty="0">
                <a:solidFill>
                  <a:schemeClr val="tx1"/>
                </a:solidFill>
                <a:latin typeface="Söhne"/>
              </a:rPr>
              <a:t>Develop robust mechanisms for detecting and monitoring USB devices to prevent unauthorized data transfers.</a:t>
            </a:r>
          </a:p>
          <a:p>
            <a:pPr>
              <a:buFont typeface="Arial" panose="020B0604020202020204" pitchFamily="34" charset="0"/>
              <a:buChar char="•"/>
            </a:pPr>
            <a:endParaRPr lang="en-US" dirty="0">
              <a:solidFill>
                <a:schemeClr val="tx1"/>
              </a:solidFill>
              <a:latin typeface="Söhne"/>
            </a:endParaRPr>
          </a:p>
          <a:p>
            <a:pPr>
              <a:buFont typeface="Arial" panose="020B0604020202020204" pitchFamily="34" charset="0"/>
              <a:buChar char="•"/>
            </a:pPr>
            <a:r>
              <a:rPr lang="en-US" dirty="0">
                <a:solidFill>
                  <a:schemeClr val="tx1"/>
                </a:solidFill>
                <a:latin typeface="Söhne"/>
              </a:rPr>
              <a:t>Implement solutions for SSH detection and blocking to prevent unauthorized access attempts and strengthen network security.</a:t>
            </a:r>
          </a:p>
          <a:p>
            <a:pPr>
              <a:buFont typeface="Arial" panose="020B0604020202020204" pitchFamily="34" charset="0"/>
              <a:buChar char="•"/>
            </a:pPr>
            <a:endParaRPr lang="en-US" dirty="0">
              <a:solidFill>
                <a:schemeClr val="tx1"/>
              </a:solidFill>
              <a:latin typeface="Söhne"/>
            </a:endParaRPr>
          </a:p>
          <a:p>
            <a:pPr>
              <a:buFont typeface="Arial" panose="020B0604020202020204" pitchFamily="34" charset="0"/>
              <a:buChar char="•"/>
            </a:pPr>
            <a:r>
              <a:rPr lang="en-US" dirty="0">
                <a:solidFill>
                  <a:schemeClr val="tx1"/>
                </a:solidFill>
                <a:latin typeface="Söhne"/>
              </a:rPr>
              <a:t>Strengthen malware detection capabilities to identify and mitigate potential threats, safeguarding systems and data integrity.</a:t>
            </a:r>
          </a:p>
          <a:p>
            <a:pPr>
              <a:buFont typeface="Arial" panose="020B0604020202020204" pitchFamily="34" charset="0"/>
              <a:buChar char="•"/>
            </a:pPr>
            <a:endParaRPr lang="en-US" dirty="0">
              <a:solidFill>
                <a:schemeClr val="tx1"/>
              </a:solidFill>
              <a:latin typeface="Söhne"/>
            </a:endParaRPr>
          </a:p>
          <a:p>
            <a:pPr>
              <a:buFont typeface="Arial" panose="020B0604020202020204" pitchFamily="34" charset="0"/>
              <a:buChar char="•"/>
            </a:pPr>
            <a:r>
              <a:rPr lang="en-US" dirty="0">
                <a:solidFill>
                  <a:schemeClr val="tx1"/>
                </a:solidFill>
                <a:latin typeface="Söhne"/>
              </a:rPr>
              <a:t>Conduct comprehensive vulnerability scanning to identify security weaknesses and prioritize remediation efforts.</a:t>
            </a:r>
          </a:p>
          <a:p>
            <a:pPr>
              <a:buFont typeface="Arial" panose="020B0604020202020204" pitchFamily="34" charset="0"/>
              <a:buChar char="•"/>
            </a:pPr>
            <a:endParaRPr lang="en-US" dirty="0">
              <a:solidFill>
                <a:schemeClr val="tx1"/>
              </a:solidFill>
              <a:latin typeface="Söhne"/>
            </a:endParaRPr>
          </a:p>
          <a:p>
            <a:pPr>
              <a:buFont typeface="Arial" panose="020B0604020202020204" pitchFamily="34" charset="0"/>
              <a:buChar char="•"/>
            </a:pPr>
            <a:r>
              <a:rPr lang="en-US" dirty="0">
                <a:solidFill>
                  <a:schemeClr val="tx1"/>
                </a:solidFill>
                <a:latin typeface="Söhne"/>
              </a:rPr>
              <a:t>Establish File Integrity Monitoring (FIM) systems to detect unauthorized changes to critical system files, ensuring system integrity.</a:t>
            </a:r>
          </a:p>
          <a:p>
            <a:pPr>
              <a:buFont typeface="Arial" panose="020B0604020202020204" pitchFamily="34" charset="0"/>
              <a:buChar char="•"/>
            </a:pPr>
            <a:endParaRPr lang="en-US" dirty="0">
              <a:solidFill>
                <a:schemeClr val="tx1"/>
              </a:solidFill>
              <a:latin typeface="Söhne"/>
            </a:endParaRPr>
          </a:p>
          <a:p>
            <a:pPr>
              <a:buFont typeface="Arial" panose="020B0604020202020204" pitchFamily="34" charset="0"/>
              <a:buChar char="•"/>
            </a:pPr>
            <a:r>
              <a:rPr lang="en-US" dirty="0">
                <a:solidFill>
                  <a:schemeClr val="tx1"/>
                </a:solidFill>
                <a:latin typeface="Söhne"/>
              </a:rPr>
              <a:t>Deploy Intrusion Detection Systems (IDS) to monitor network traffic and detect suspicious activities or potential security breaches.</a:t>
            </a:r>
          </a:p>
        </p:txBody>
      </p:sp>
    </p:spTree>
    <p:extLst>
      <p:ext uri="{BB962C8B-B14F-4D97-AF65-F5344CB8AC3E}">
        <p14:creationId xmlns:p14="http://schemas.microsoft.com/office/powerpoint/2010/main" val="1702460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EE5FCA-76C0-0844-732C-EC500E1AEE6B}"/>
              </a:ext>
            </a:extLst>
          </p:cNvPr>
          <p:cNvPicPr>
            <a:picLocks noChangeAspect="1"/>
          </p:cNvPicPr>
          <p:nvPr/>
        </p:nvPicPr>
        <p:blipFill>
          <a:blip r:embed="rId2"/>
          <a:stretch>
            <a:fillRect/>
          </a:stretch>
        </p:blipFill>
        <p:spPr>
          <a:xfrm>
            <a:off x="3464820" y="1393437"/>
            <a:ext cx="5731510" cy="3794125"/>
          </a:xfrm>
          <a:prstGeom prst="rect">
            <a:avLst/>
          </a:prstGeom>
        </p:spPr>
      </p:pic>
      <p:sp>
        <p:nvSpPr>
          <p:cNvPr id="2" name="Title 1">
            <a:extLst>
              <a:ext uri="{FF2B5EF4-FFF2-40B4-BE49-F238E27FC236}">
                <a16:creationId xmlns:a16="http://schemas.microsoft.com/office/drawing/2014/main" id="{388D0667-0D47-AA4E-1CA3-8C79119A2027}"/>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A2453F94-78D0-18F9-F8F2-01B1C1F513F5}"/>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6CF06696-EB17-F126-F64C-E6CD4826634C}"/>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4EEABDE7-C2F7-0631-32E2-35CB1E070F35}"/>
              </a:ext>
            </a:extLst>
          </p:cNvPr>
          <p:cNvPicPr>
            <a:picLocks noChangeAspect="1"/>
          </p:cNvPicPr>
          <p:nvPr/>
        </p:nvPicPr>
        <p:blipFill>
          <a:blip r:embed="rId3"/>
          <a:stretch>
            <a:fillRect/>
          </a:stretch>
        </p:blipFill>
        <p:spPr>
          <a:xfrm>
            <a:off x="0" y="0"/>
            <a:ext cx="5731510" cy="2894965"/>
          </a:xfrm>
          <a:prstGeom prst="rect">
            <a:avLst/>
          </a:prstGeom>
        </p:spPr>
      </p:pic>
      <p:sp>
        <p:nvSpPr>
          <p:cNvPr id="7" name="TextBox 6">
            <a:extLst>
              <a:ext uri="{FF2B5EF4-FFF2-40B4-BE49-F238E27FC236}">
                <a16:creationId xmlns:a16="http://schemas.microsoft.com/office/drawing/2014/main" id="{82BC8508-F3DF-74CF-E58D-C57959C70E8B}"/>
              </a:ext>
            </a:extLst>
          </p:cNvPr>
          <p:cNvSpPr txBox="1"/>
          <p:nvPr/>
        </p:nvSpPr>
        <p:spPr>
          <a:xfrm>
            <a:off x="278970" y="3302599"/>
            <a:ext cx="2797444" cy="738664"/>
          </a:xfrm>
          <a:prstGeom prst="rect">
            <a:avLst/>
          </a:prstGeom>
          <a:noFill/>
        </p:spPr>
        <p:txBody>
          <a:bodyPr wrap="square" rtlCol="0">
            <a:spAutoFit/>
          </a:bodyPr>
          <a:lstStyle/>
          <a:p>
            <a:r>
              <a:rPr lang="en-IN" dirty="0"/>
              <a:t>API integration with telegram for the real time IR alert base on the  severity </a:t>
            </a:r>
          </a:p>
        </p:txBody>
      </p:sp>
    </p:spTree>
    <p:extLst>
      <p:ext uri="{BB962C8B-B14F-4D97-AF65-F5344CB8AC3E}">
        <p14:creationId xmlns:p14="http://schemas.microsoft.com/office/powerpoint/2010/main" val="26185989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C10B-AB6B-8896-EA49-737F6B9B67C7}"/>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717B51CE-37AD-766A-71BD-8BAF7D40A776}"/>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56F25060-BB0D-A910-CA4F-3DC6D6ED24D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865C97C-37D4-D8A8-27FD-68BCFBCD6F74}"/>
              </a:ext>
            </a:extLst>
          </p:cNvPr>
          <p:cNvPicPr>
            <a:picLocks noChangeAspect="1"/>
          </p:cNvPicPr>
          <p:nvPr/>
        </p:nvPicPr>
        <p:blipFill>
          <a:blip r:embed="rId2"/>
          <a:stretch>
            <a:fillRect/>
          </a:stretch>
        </p:blipFill>
        <p:spPr>
          <a:xfrm>
            <a:off x="3388620" y="1545931"/>
            <a:ext cx="5731510" cy="3596640"/>
          </a:xfrm>
          <a:prstGeom prst="rect">
            <a:avLst/>
          </a:prstGeom>
        </p:spPr>
      </p:pic>
      <p:pic>
        <p:nvPicPr>
          <p:cNvPr id="6" name="Picture 5">
            <a:extLst>
              <a:ext uri="{FF2B5EF4-FFF2-40B4-BE49-F238E27FC236}">
                <a16:creationId xmlns:a16="http://schemas.microsoft.com/office/drawing/2014/main" id="{EB517E47-840D-7517-4664-72B5865E6E93}"/>
              </a:ext>
            </a:extLst>
          </p:cNvPr>
          <p:cNvPicPr>
            <a:picLocks noChangeAspect="1"/>
          </p:cNvPicPr>
          <p:nvPr/>
        </p:nvPicPr>
        <p:blipFill>
          <a:blip r:embed="rId3"/>
          <a:stretch>
            <a:fillRect/>
          </a:stretch>
        </p:blipFill>
        <p:spPr>
          <a:xfrm>
            <a:off x="-14068" y="929"/>
            <a:ext cx="7234821" cy="1231186"/>
          </a:xfrm>
          <a:prstGeom prst="rect">
            <a:avLst/>
          </a:prstGeom>
        </p:spPr>
      </p:pic>
      <p:sp>
        <p:nvSpPr>
          <p:cNvPr id="7" name="TextBox 6">
            <a:extLst>
              <a:ext uri="{FF2B5EF4-FFF2-40B4-BE49-F238E27FC236}">
                <a16:creationId xmlns:a16="http://schemas.microsoft.com/office/drawing/2014/main" id="{673EAC85-DFC8-79B8-3FB9-45D112E79DF9}"/>
              </a:ext>
            </a:extLst>
          </p:cNvPr>
          <p:cNvSpPr txBox="1"/>
          <p:nvPr/>
        </p:nvSpPr>
        <p:spPr>
          <a:xfrm>
            <a:off x="356461" y="2867186"/>
            <a:ext cx="2975675" cy="738664"/>
          </a:xfrm>
          <a:prstGeom prst="rect">
            <a:avLst/>
          </a:prstGeom>
          <a:noFill/>
        </p:spPr>
        <p:txBody>
          <a:bodyPr wrap="square" rtlCol="0">
            <a:spAutoFit/>
          </a:bodyPr>
          <a:lstStyle/>
          <a:p>
            <a:r>
              <a:rPr lang="en-IN" dirty="0"/>
              <a:t>API Integration n the Wazuh server side so that it will send the alert on the telegrams via API  </a:t>
            </a:r>
          </a:p>
        </p:txBody>
      </p:sp>
    </p:spTree>
    <p:extLst>
      <p:ext uri="{BB962C8B-B14F-4D97-AF65-F5344CB8AC3E}">
        <p14:creationId xmlns:p14="http://schemas.microsoft.com/office/powerpoint/2010/main" val="1531388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CA09F-6096-8CFE-8EA4-B3E2E7316B92}"/>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F7000F5F-58A3-319A-3B3D-E42CECDCEEBD}"/>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A4DE779F-D8FE-CBC9-C3A7-73FC76120B1F}"/>
              </a:ext>
            </a:extLst>
          </p:cNvPr>
          <p:cNvSpPr>
            <a:spLocks noGrp="1"/>
          </p:cNvSpPr>
          <p:nvPr>
            <p:ph type="subTitle" idx="1"/>
          </p:nvPr>
        </p:nvSpPr>
        <p:spPr/>
        <p:txBody>
          <a:bodyPr/>
          <a:lstStyle/>
          <a:p>
            <a:endParaRPr lang="en-IN"/>
          </a:p>
        </p:txBody>
      </p:sp>
      <p:sp>
        <p:nvSpPr>
          <p:cNvPr id="6" name="TextBox 5">
            <a:extLst>
              <a:ext uri="{FF2B5EF4-FFF2-40B4-BE49-F238E27FC236}">
                <a16:creationId xmlns:a16="http://schemas.microsoft.com/office/drawing/2014/main" id="{8824E56A-AA98-7118-604C-89CD4DD97AE0}"/>
              </a:ext>
            </a:extLst>
          </p:cNvPr>
          <p:cNvSpPr txBox="1"/>
          <p:nvPr/>
        </p:nvSpPr>
        <p:spPr>
          <a:xfrm>
            <a:off x="1328703" y="1509675"/>
            <a:ext cx="6542844" cy="1841530"/>
          </a:xfrm>
          <a:prstGeom prst="rect">
            <a:avLst/>
          </a:prstGeom>
          <a:noFill/>
        </p:spPr>
        <p:txBody>
          <a:bodyPr wrap="square">
            <a:spAutoFit/>
          </a:bodyPr>
          <a:lstStyle/>
          <a:p>
            <a:pPr>
              <a:spcBef>
                <a:spcPts val="400"/>
              </a:spcBef>
              <a:spcAft>
                <a:spcPts val="200"/>
              </a:spcAft>
            </a:pPr>
            <a:r>
              <a:rPr lang="en-IN" sz="1600" b="1" i="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Benefits</a:t>
            </a:r>
            <a:r>
              <a:rPr lang="en-IN" sz="1600" b="1" i="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buSzPts val="1000"/>
              <a:buFont typeface="Symbol" panose="05050102010706020507" pitchFamily="18" charset="2"/>
              <a:buChar char=""/>
              <a:tabLst>
                <a:tab pos="457200" algn="l"/>
              </a:tabLst>
            </a:pPr>
            <a:r>
              <a:rPr lang="en-IN" sz="1600" b="1" dirty="0">
                <a:effectLst/>
                <a:latin typeface="Times New Roman" panose="02020603050405020304" pitchFamily="18" charset="0"/>
                <a:ea typeface="Times New Roman" panose="02020603050405020304" pitchFamily="18" charset="0"/>
              </a:rPr>
              <a:t>Immediate Response:</a:t>
            </a:r>
            <a:r>
              <a:rPr lang="en-IN" sz="1600" dirty="0">
                <a:effectLst/>
                <a:latin typeface="Times New Roman" panose="02020603050405020304" pitchFamily="18" charset="0"/>
                <a:ea typeface="Times New Roman" panose="02020603050405020304" pitchFamily="18" charset="0"/>
              </a:rPr>
              <a:t> Real-time alerts enable administrators to take swift action to mitigate potential threats.</a:t>
            </a:r>
          </a:p>
          <a:p>
            <a:pPr marL="342900" lvl="0" indent="-342900">
              <a:buSzPts val="1000"/>
              <a:buFont typeface="Symbol" panose="05050102010706020507" pitchFamily="18" charset="2"/>
              <a:buChar char=""/>
              <a:tabLst>
                <a:tab pos="457200" algn="l"/>
              </a:tabLst>
            </a:pPr>
            <a:r>
              <a:rPr lang="en-IN" sz="1600" b="1" dirty="0">
                <a:effectLst/>
                <a:latin typeface="Times New Roman" panose="02020603050405020304" pitchFamily="18" charset="0"/>
                <a:ea typeface="Times New Roman" panose="02020603050405020304" pitchFamily="18" charset="0"/>
              </a:rPr>
              <a:t>Enhanced Security:</a:t>
            </a:r>
            <a:r>
              <a:rPr lang="en-IN" sz="1600" dirty="0">
                <a:effectLst/>
                <a:latin typeface="Times New Roman" panose="02020603050405020304" pitchFamily="18" charset="0"/>
                <a:ea typeface="Times New Roman" panose="02020603050405020304" pitchFamily="18" charset="0"/>
              </a:rPr>
              <a:t> Continuous monitoring and prompt notifications help in quickly identifying and responding to password-breaking attacks.</a:t>
            </a:r>
          </a:p>
          <a:p>
            <a:pPr marL="342900" lvl="0" indent="-342900">
              <a:buSzPts val="1000"/>
              <a:buFont typeface="Symbol" panose="05050102010706020507" pitchFamily="18" charset="2"/>
              <a:buChar char=""/>
              <a:tabLst>
                <a:tab pos="457200" algn="l"/>
              </a:tabLst>
            </a:pPr>
            <a:r>
              <a:rPr lang="en-IN" sz="1600" b="1" dirty="0">
                <a:effectLst/>
                <a:latin typeface="Times New Roman" panose="02020603050405020304" pitchFamily="18" charset="0"/>
                <a:ea typeface="Times New Roman" panose="02020603050405020304" pitchFamily="18" charset="0"/>
              </a:rPr>
              <a:t>Automation:</a:t>
            </a:r>
            <a:r>
              <a:rPr lang="en-IN" sz="1600" dirty="0">
                <a:effectLst/>
                <a:latin typeface="Times New Roman" panose="02020603050405020304" pitchFamily="18" charset="0"/>
                <a:ea typeface="Times New Roman" panose="02020603050405020304" pitchFamily="18" charset="0"/>
              </a:rPr>
              <a:t> The system automates the detection and alerting process, ensuring consistent and reliable notifications.</a:t>
            </a:r>
          </a:p>
        </p:txBody>
      </p:sp>
    </p:spTree>
    <p:extLst>
      <p:ext uri="{BB962C8B-B14F-4D97-AF65-F5344CB8AC3E}">
        <p14:creationId xmlns:p14="http://schemas.microsoft.com/office/powerpoint/2010/main" val="3716979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08</a:t>
            </a:r>
            <a:endParaRPr dirty="0">
              <a:solidFill>
                <a:schemeClr val="lt1"/>
              </a:solidFill>
            </a:endParaRPr>
          </a:p>
        </p:txBody>
      </p:sp>
      <p:sp>
        <p:nvSpPr>
          <p:cNvPr id="1276" name="Google Shape;1276;p36"/>
          <p:cNvSpPr txBox="1">
            <a:spLocks noGrp="1"/>
          </p:cNvSpPr>
          <p:nvPr>
            <p:ph type="subTitle" idx="1"/>
          </p:nvPr>
        </p:nvSpPr>
        <p:spPr>
          <a:xfrm>
            <a:off x="3587114" y="2149900"/>
            <a:ext cx="4832843"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dirty="0">
                <a:solidFill>
                  <a:schemeClr val="tx1"/>
                </a:solidFill>
                <a:effectLst/>
                <a:latin typeface="Times New Roman" panose="02020603050405020304" pitchFamily="18" charset="0"/>
                <a:ea typeface="Times New Roman" panose="02020603050405020304" pitchFamily="18" charset="0"/>
              </a:rPr>
              <a:t>Docker container security monitoring with Wazuh</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80832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101039-DD2A-26FB-8787-5401F7EB2E26}"/>
              </a:ext>
            </a:extLst>
          </p:cNvPr>
          <p:cNvPicPr>
            <a:picLocks noChangeAspect="1"/>
          </p:cNvPicPr>
          <p:nvPr/>
        </p:nvPicPr>
        <p:blipFill rotWithShape="1">
          <a:blip r:embed="rId2">
            <a:alphaModFix amt="20000"/>
          </a:blip>
          <a:srcRect b="38654"/>
          <a:stretch/>
        </p:blipFill>
        <p:spPr>
          <a:xfrm>
            <a:off x="1036873" y="904399"/>
            <a:ext cx="7101288" cy="3728907"/>
          </a:xfrm>
          <a:prstGeom prst="rect">
            <a:avLst/>
          </a:prstGeom>
          <a:ln>
            <a:noFill/>
          </a:ln>
          <a:effectLst>
            <a:softEdge rad="112500"/>
          </a:effectLst>
        </p:spPr>
      </p:pic>
      <p:sp>
        <p:nvSpPr>
          <p:cNvPr id="6" name="TextBox 5">
            <a:extLst>
              <a:ext uri="{FF2B5EF4-FFF2-40B4-BE49-F238E27FC236}">
                <a16:creationId xmlns:a16="http://schemas.microsoft.com/office/drawing/2014/main" id="{53C7080A-4DB3-9B13-B806-D79610002D1C}"/>
              </a:ext>
            </a:extLst>
          </p:cNvPr>
          <p:cNvSpPr txBox="1"/>
          <p:nvPr/>
        </p:nvSpPr>
        <p:spPr>
          <a:xfrm>
            <a:off x="191052" y="1033939"/>
            <a:ext cx="8594808" cy="3416320"/>
          </a:xfrm>
          <a:prstGeom prst="rect">
            <a:avLst/>
          </a:prstGeom>
          <a:noFill/>
        </p:spPr>
        <p:txBody>
          <a:bodyPr wrap="square">
            <a:spAutoFit/>
          </a:bodyPr>
          <a:lstStyle/>
          <a:p>
            <a:r>
              <a:rPr lang="en-IN" dirty="0">
                <a:solidFill>
                  <a:schemeClr val="tx1"/>
                </a:solidFill>
              </a:rPr>
              <a:t>Docker has gained popularity as a framework for deploying applications because of its advantages. It facilitates, for instance, the augmentation of applications' portability and operational robustness within organisations</a:t>
            </a:r>
          </a:p>
          <a:p>
            <a:endParaRPr lang="en-IN" dirty="0">
              <a:solidFill>
                <a:schemeClr val="tx1"/>
              </a:solidFill>
            </a:endParaRPr>
          </a:p>
          <a:p>
            <a:r>
              <a:rPr lang="en-IN" dirty="0">
                <a:solidFill>
                  <a:schemeClr val="tx1"/>
                </a:solidFill>
              </a:rPr>
              <a:t>● The attack surface for organisations has grown due to the growing use of containerised software. Cyber threat actors now have another resource to aim their attacks against. For this reason, it is essential to keep an eye on containers at all times in order to fully see their execution environment and events</a:t>
            </a:r>
          </a:p>
          <a:p>
            <a:endParaRPr lang="en-IN" dirty="0">
              <a:solidFill>
                <a:schemeClr val="tx1"/>
              </a:solidFill>
            </a:endParaRPr>
          </a:p>
          <a:p>
            <a:r>
              <a:rPr lang="en-IN" sz="1800" dirty="0">
                <a:solidFill>
                  <a:schemeClr val="tx1"/>
                </a:solidFill>
                <a:effectLst/>
                <a:latin typeface="Times New Roman" panose="02020603050405020304" pitchFamily="18" charset="0"/>
                <a:ea typeface="Times New Roman" panose="02020603050405020304" pitchFamily="18" charset="0"/>
              </a:rPr>
              <a:t>• Track Docker events, including create, start, connect, mount, </a:t>
            </a:r>
            <a:r>
              <a:rPr lang="en-IN" sz="1800" dirty="0" err="1">
                <a:solidFill>
                  <a:schemeClr val="tx1"/>
                </a:solidFill>
                <a:effectLst/>
                <a:latin typeface="Times New Roman" panose="02020603050405020304" pitchFamily="18" charset="0"/>
                <a:ea typeface="Times New Roman" panose="02020603050405020304" pitchFamily="18" charset="0"/>
              </a:rPr>
              <a:t>exec_start</a:t>
            </a:r>
            <a:r>
              <a:rPr lang="en-IN" sz="1800" dirty="0">
                <a:solidFill>
                  <a:schemeClr val="tx1"/>
                </a:solidFill>
                <a:effectLst/>
                <a:latin typeface="Times New Roman" panose="02020603050405020304" pitchFamily="18" charset="0"/>
                <a:ea typeface="Times New Roman" panose="02020603050405020304" pitchFamily="18" charset="0"/>
              </a:rPr>
              <a:t>, detach, die, </a:t>
            </a:r>
            <a:r>
              <a:rPr lang="en-IN" sz="1800" dirty="0" err="1">
                <a:solidFill>
                  <a:schemeClr val="tx1"/>
                </a:solidFill>
                <a:effectLst/>
                <a:latin typeface="Times New Roman" panose="02020603050405020304" pitchFamily="18" charset="0"/>
                <a:ea typeface="Times New Roman" panose="02020603050405020304" pitchFamily="18" charset="0"/>
              </a:rPr>
              <a:t>exec_create</a:t>
            </a:r>
            <a:r>
              <a:rPr lang="en-IN" sz="1800" dirty="0">
                <a:solidFill>
                  <a:schemeClr val="tx1"/>
                </a:solidFill>
                <a:effectLst/>
                <a:latin typeface="Times New Roman" panose="02020603050405020304" pitchFamily="18" charset="0"/>
                <a:ea typeface="Times New Roman" panose="02020603050405020304" pitchFamily="18" charset="0"/>
              </a:rPr>
              <a:t>, </a:t>
            </a:r>
            <a:r>
              <a:rPr lang="en-IN" sz="1800" dirty="0" err="1">
                <a:solidFill>
                  <a:schemeClr val="tx1"/>
                </a:solidFill>
                <a:effectLst/>
                <a:latin typeface="Times New Roman" panose="02020603050405020304" pitchFamily="18" charset="0"/>
                <a:ea typeface="Times New Roman" panose="02020603050405020304" pitchFamily="18" charset="0"/>
              </a:rPr>
              <a:t>exec_detach</a:t>
            </a:r>
            <a:r>
              <a:rPr lang="en-IN" sz="1800" dirty="0">
                <a:solidFill>
                  <a:schemeClr val="tx1"/>
                </a:solidFill>
                <a:effectLst/>
                <a:latin typeface="Times New Roman" panose="02020603050405020304" pitchFamily="18" charset="0"/>
                <a:ea typeface="Times New Roman" panose="02020603050405020304" pitchFamily="18" charset="0"/>
              </a:rPr>
              <a:t>, and so on. </a:t>
            </a:r>
            <a:br>
              <a:rPr lang="en-IN" sz="1800" dirty="0">
                <a:solidFill>
                  <a:schemeClr val="tx1"/>
                </a:solidFill>
                <a:effectLst/>
                <a:latin typeface="Times New Roman" panose="02020603050405020304" pitchFamily="18" charset="0"/>
                <a:ea typeface="Times New Roman" panose="02020603050405020304" pitchFamily="18" charset="0"/>
              </a:rPr>
            </a:br>
            <a:r>
              <a:rPr lang="en-IN" sz="1800" dirty="0">
                <a:solidFill>
                  <a:schemeClr val="tx1"/>
                </a:solidFill>
                <a:effectLst/>
                <a:latin typeface="Times New Roman" panose="02020603050405020304" pitchFamily="18" charset="0"/>
                <a:ea typeface="Times New Roman" panose="02020603050405020304" pitchFamily="18" charset="0"/>
              </a:rPr>
              <a:t>• Keep an eye on the use of CPU, memory, and network traffic in Docker containers. </a:t>
            </a:r>
            <a:br>
              <a:rPr lang="en-IN" sz="1800" dirty="0">
                <a:solidFill>
                  <a:schemeClr val="tx1"/>
                </a:solidFill>
                <a:effectLst/>
                <a:latin typeface="Times New Roman" panose="02020603050405020304" pitchFamily="18" charset="0"/>
                <a:ea typeface="Times New Roman" panose="02020603050405020304" pitchFamily="18" charset="0"/>
              </a:rPr>
            </a:br>
            <a:r>
              <a:rPr lang="en-IN" sz="1800" dirty="0">
                <a:solidFill>
                  <a:schemeClr val="tx1"/>
                </a:solidFill>
                <a:effectLst/>
                <a:latin typeface="Times New Roman" panose="02020603050405020304" pitchFamily="18" charset="0"/>
                <a:ea typeface="Times New Roman" panose="02020603050405020304" pitchFamily="18" charset="0"/>
              </a:rPr>
              <a:t>• Recognise when memory and CPU use inside containers surpass predetermined limits. </a:t>
            </a:r>
            <a:br>
              <a:rPr lang="en-IN" sz="1800" dirty="0">
                <a:solidFill>
                  <a:schemeClr val="tx1"/>
                </a:solidFill>
                <a:effectLst/>
                <a:latin typeface="Times New Roman" panose="02020603050405020304" pitchFamily="18" charset="0"/>
                <a:ea typeface="Times New Roman" panose="02020603050405020304" pitchFamily="18" charset="0"/>
              </a:rPr>
            </a:br>
            <a:r>
              <a:rPr lang="en-IN" sz="1800" dirty="0">
                <a:solidFill>
                  <a:schemeClr val="tx1"/>
                </a:solidFill>
                <a:effectLst/>
                <a:latin typeface="Times New Roman" panose="02020603050405020304" pitchFamily="18" charset="0"/>
                <a:ea typeface="Times New Roman" panose="02020603050405020304" pitchFamily="18" charset="0"/>
              </a:rPr>
              <a:t>• Keep an eye on the uptime and health of Docker containers. </a:t>
            </a:r>
          </a:p>
          <a:p>
            <a:endParaRPr lang="en-IN" dirty="0">
              <a:solidFill>
                <a:schemeClr val="tx1"/>
              </a:solidFill>
            </a:endParaRPr>
          </a:p>
        </p:txBody>
      </p:sp>
    </p:spTree>
    <p:extLst>
      <p:ext uri="{BB962C8B-B14F-4D97-AF65-F5344CB8AC3E}">
        <p14:creationId xmlns:p14="http://schemas.microsoft.com/office/powerpoint/2010/main" val="1294157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4DA-8452-8111-8579-D61FECAB8196}"/>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3E28C473-91C3-603A-3BAC-14B9D29DC2B3}"/>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83CFAF27-BDB6-6D1D-0887-4861C86E7CC4}"/>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5F0FFF8-3778-C18F-DE9E-A54370D9F2C0}"/>
              </a:ext>
            </a:extLst>
          </p:cNvPr>
          <p:cNvPicPr>
            <a:picLocks noChangeAspect="1"/>
          </p:cNvPicPr>
          <p:nvPr/>
        </p:nvPicPr>
        <p:blipFill>
          <a:blip r:embed="rId2"/>
          <a:stretch>
            <a:fillRect/>
          </a:stretch>
        </p:blipFill>
        <p:spPr>
          <a:xfrm>
            <a:off x="0" y="0"/>
            <a:ext cx="5731510" cy="3314700"/>
          </a:xfrm>
          <a:prstGeom prst="rect">
            <a:avLst/>
          </a:prstGeom>
        </p:spPr>
      </p:pic>
      <p:pic>
        <p:nvPicPr>
          <p:cNvPr id="6" name="Picture 5">
            <a:extLst>
              <a:ext uri="{FF2B5EF4-FFF2-40B4-BE49-F238E27FC236}">
                <a16:creationId xmlns:a16="http://schemas.microsoft.com/office/drawing/2014/main" id="{603E880D-C27D-53A7-FE02-6EE3FC34BC59}"/>
              </a:ext>
            </a:extLst>
          </p:cNvPr>
          <p:cNvPicPr>
            <a:picLocks noChangeAspect="1"/>
          </p:cNvPicPr>
          <p:nvPr/>
        </p:nvPicPr>
        <p:blipFill>
          <a:blip r:embed="rId3"/>
          <a:stretch>
            <a:fillRect/>
          </a:stretch>
        </p:blipFill>
        <p:spPr>
          <a:xfrm>
            <a:off x="4878911" y="1203325"/>
            <a:ext cx="4318000" cy="3940175"/>
          </a:xfrm>
          <a:prstGeom prst="rect">
            <a:avLst/>
          </a:prstGeom>
        </p:spPr>
      </p:pic>
      <p:sp>
        <p:nvSpPr>
          <p:cNvPr id="7" name="TextBox 6">
            <a:extLst>
              <a:ext uri="{FF2B5EF4-FFF2-40B4-BE49-F238E27FC236}">
                <a16:creationId xmlns:a16="http://schemas.microsoft.com/office/drawing/2014/main" id="{5D8B1C8E-4FDD-52C2-1A56-BEE40594BA42}"/>
              </a:ext>
            </a:extLst>
          </p:cNvPr>
          <p:cNvSpPr txBox="1"/>
          <p:nvPr/>
        </p:nvSpPr>
        <p:spPr>
          <a:xfrm>
            <a:off x="655335" y="3828082"/>
            <a:ext cx="3789336" cy="523220"/>
          </a:xfrm>
          <a:prstGeom prst="rect">
            <a:avLst/>
          </a:prstGeom>
          <a:noFill/>
        </p:spPr>
        <p:txBody>
          <a:bodyPr wrap="square" rtlCol="0">
            <a:spAutoFit/>
          </a:bodyPr>
          <a:lstStyle/>
          <a:p>
            <a:r>
              <a:rPr lang="en-IN" dirty="0"/>
              <a:t>Rule set for the grab the docker health information from the agent side</a:t>
            </a:r>
          </a:p>
        </p:txBody>
      </p:sp>
    </p:spTree>
    <p:extLst>
      <p:ext uri="{BB962C8B-B14F-4D97-AF65-F5344CB8AC3E}">
        <p14:creationId xmlns:p14="http://schemas.microsoft.com/office/powerpoint/2010/main" val="3166725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A641-CB91-3726-02E7-BFA5CF5A6EF2}"/>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E369D47D-B0BB-22D1-46D5-FE11F166F288}"/>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402D49E6-26AE-FFE4-D22B-7F1E5267883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5B18C8A8-C775-DC81-3160-2FD30C8C4C44}"/>
              </a:ext>
            </a:extLst>
          </p:cNvPr>
          <p:cNvPicPr>
            <a:picLocks noChangeAspect="1"/>
          </p:cNvPicPr>
          <p:nvPr/>
        </p:nvPicPr>
        <p:blipFill>
          <a:blip r:embed="rId2"/>
          <a:stretch>
            <a:fillRect/>
          </a:stretch>
        </p:blipFill>
        <p:spPr>
          <a:xfrm>
            <a:off x="721075" y="604434"/>
            <a:ext cx="7202204" cy="2949983"/>
          </a:xfrm>
          <a:prstGeom prst="rect">
            <a:avLst/>
          </a:prstGeom>
        </p:spPr>
      </p:pic>
      <p:sp>
        <p:nvSpPr>
          <p:cNvPr id="6" name="TextBox 5">
            <a:extLst>
              <a:ext uri="{FF2B5EF4-FFF2-40B4-BE49-F238E27FC236}">
                <a16:creationId xmlns:a16="http://schemas.microsoft.com/office/drawing/2014/main" id="{AC8A8C80-0BE4-DBB7-4B46-8B47AC37606D}"/>
              </a:ext>
            </a:extLst>
          </p:cNvPr>
          <p:cNvSpPr txBox="1"/>
          <p:nvPr/>
        </p:nvSpPr>
        <p:spPr>
          <a:xfrm>
            <a:off x="542441" y="56044"/>
            <a:ext cx="3324387" cy="307777"/>
          </a:xfrm>
          <a:prstGeom prst="rect">
            <a:avLst/>
          </a:prstGeom>
          <a:noFill/>
        </p:spPr>
        <p:txBody>
          <a:bodyPr wrap="square" rtlCol="0">
            <a:spAutoFit/>
          </a:bodyPr>
          <a:lstStyle/>
          <a:p>
            <a:r>
              <a:rPr lang="en-US" dirty="0"/>
              <a:t>make temp stress on the container</a:t>
            </a:r>
            <a:endParaRPr lang="en-IN" dirty="0"/>
          </a:p>
        </p:txBody>
      </p:sp>
    </p:spTree>
    <p:extLst>
      <p:ext uri="{BB962C8B-B14F-4D97-AF65-F5344CB8AC3E}">
        <p14:creationId xmlns:p14="http://schemas.microsoft.com/office/powerpoint/2010/main" val="1690699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65A23-E878-B086-6423-09845587C4CA}"/>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102074A2-82CE-013A-9A3A-7337DAA4ABEF}"/>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14E34878-1303-1802-2461-560B9C3AA27A}"/>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id="{0F90F717-6B0B-D870-7F61-D75A4030211B}"/>
              </a:ext>
            </a:extLst>
          </p:cNvPr>
          <p:cNvPicPr>
            <a:picLocks noChangeAspect="1"/>
          </p:cNvPicPr>
          <p:nvPr/>
        </p:nvPicPr>
        <p:blipFill>
          <a:blip r:embed="rId2"/>
          <a:stretch>
            <a:fillRect/>
          </a:stretch>
        </p:blipFill>
        <p:spPr>
          <a:xfrm>
            <a:off x="23870" y="3621609"/>
            <a:ext cx="5731510" cy="1508760"/>
          </a:xfrm>
          <a:prstGeom prst="rect">
            <a:avLst/>
          </a:prstGeom>
        </p:spPr>
      </p:pic>
      <p:pic>
        <p:nvPicPr>
          <p:cNvPr id="7" name="Picture 6">
            <a:extLst>
              <a:ext uri="{FF2B5EF4-FFF2-40B4-BE49-F238E27FC236}">
                <a16:creationId xmlns:a16="http://schemas.microsoft.com/office/drawing/2014/main" id="{06D9D22D-3131-F91F-2DFA-B63D24479FEF}"/>
              </a:ext>
            </a:extLst>
          </p:cNvPr>
          <p:cNvPicPr>
            <a:picLocks noChangeAspect="1"/>
          </p:cNvPicPr>
          <p:nvPr/>
        </p:nvPicPr>
        <p:blipFill>
          <a:blip r:embed="rId3"/>
          <a:stretch>
            <a:fillRect/>
          </a:stretch>
        </p:blipFill>
        <p:spPr>
          <a:xfrm>
            <a:off x="4238225" y="2874585"/>
            <a:ext cx="5731510" cy="901700"/>
          </a:xfrm>
          <a:prstGeom prst="rect">
            <a:avLst/>
          </a:prstGeom>
        </p:spPr>
      </p:pic>
      <p:pic>
        <p:nvPicPr>
          <p:cNvPr id="8" name="Picture 7">
            <a:extLst>
              <a:ext uri="{FF2B5EF4-FFF2-40B4-BE49-F238E27FC236}">
                <a16:creationId xmlns:a16="http://schemas.microsoft.com/office/drawing/2014/main" id="{CABB67BF-7A56-A274-6DF6-F148E52A3BE8}"/>
              </a:ext>
            </a:extLst>
          </p:cNvPr>
          <p:cNvPicPr>
            <a:picLocks noChangeAspect="1"/>
          </p:cNvPicPr>
          <p:nvPr/>
        </p:nvPicPr>
        <p:blipFill>
          <a:blip r:embed="rId4"/>
          <a:stretch>
            <a:fillRect/>
          </a:stretch>
        </p:blipFill>
        <p:spPr>
          <a:xfrm>
            <a:off x="461339" y="329758"/>
            <a:ext cx="5731510" cy="2552065"/>
          </a:xfrm>
          <a:prstGeom prst="rect">
            <a:avLst/>
          </a:prstGeom>
        </p:spPr>
      </p:pic>
      <p:sp>
        <p:nvSpPr>
          <p:cNvPr id="10" name="TextBox 9">
            <a:extLst>
              <a:ext uri="{FF2B5EF4-FFF2-40B4-BE49-F238E27FC236}">
                <a16:creationId xmlns:a16="http://schemas.microsoft.com/office/drawing/2014/main" id="{32EA69A4-2537-F785-6436-CE6CCD394119}"/>
              </a:ext>
            </a:extLst>
          </p:cNvPr>
          <p:cNvSpPr txBox="1"/>
          <p:nvPr/>
        </p:nvSpPr>
        <p:spPr>
          <a:xfrm>
            <a:off x="362272" y="13131"/>
            <a:ext cx="7224147" cy="307777"/>
          </a:xfrm>
          <a:prstGeom prst="rect">
            <a:avLst/>
          </a:prstGeom>
          <a:noFill/>
        </p:spPr>
        <p:txBody>
          <a:bodyPr wrap="square">
            <a:spAutoFit/>
          </a:bodyPr>
          <a:lstStyle/>
          <a:p>
            <a:r>
              <a:rPr lang="en-IN" dirty="0"/>
              <a:t>Alert visualization  creating the custom dash bord for all checks into visualizations </a:t>
            </a:r>
          </a:p>
        </p:txBody>
      </p:sp>
    </p:spTree>
    <p:extLst>
      <p:ext uri="{BB962C8B-B14F-4D97-AF65-F5344CB8AC3E}">
        <p14:creationId xmlns:p14="http://schemas.microsoft.com/office/powerpoint/2010/main" val="337205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7059F-384A-A76D-67DD-60780BFBEAD0}"/>
              </a:ext>
            </a:extLst>
          </p:cNvPr>
          <p:cNvSpPr>
            <a:spLocks noGrp="1"/>
          </p:cNvSpPr>
          <p:nvPr>
            <p:ph type="title"/>
          </p:nvPr>
        </p:nvSpPr>
        <p:spPr>
          <a:xfrm>
            <a:off x="4571431" y="1325037"/>
            <a:ext cx="4603170" cy="812100"/>
          </a:xfrm>
        </p:spPr>
        <p:txBody>
          <a:bodyPr/>
          <a:lstStyle/>
          <a:p>
            <a:r>
              <a:rPr lang="en-IN" sz="3200" dirty="0"/>
              <a:t>Docker container activity logs</a:t>
            </a:r>
          </a:p>
        </p:txBody>
      </p:sp>
      <p:sp>
        <p:nvSpPr>
          <p:cNvPr id="3" name="Title 2">
            <a:extLst>
              <a:ext uri="{FF2B5EF4-FFF2-40B4-BE49-F238E27FC236}">
                <a16:creationId xmlns:a16="http://schemas.microsoft.com/office/drawing/2014/main" id="{420571B6-16E7-45DC-DA16-106AC35729C5}"/>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5F5E41D6-352A-0C3D-2BE6-48E97D37591D}"/>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ADC61FC-2628-AD71-E1F5-7125130F43B0}"/>
              </a:ext>
            </a:extLst>
          </p:cNvPr>
          <p:cNvPicPr>
            <a:picLocks noChangeAspect="1"/>
          </p:cNvPicPr>
          <p:nvPr/>
        </p:nvPicPr>
        <p:blipFill rotWithShape="1">
          <a:blip r:embed="rId2"/>
          <a:srcRect b="36079"/>
          <a:stretch/>
        </p:blipFill>
        <p:spPr bwMode="auto">
          <a:xfrm>
            <a:off x="0" y="0"/>
            <a:ext cx="5731510" cy="248285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F2E6462D-2E10-F9FF-9C30-82E7703718E2}"/>
              </a:ext>
            </a:extLst>
          </p:cNvPr>
          <p:cNvPicPr>
            <a:picLocks noChangeAspect="1"/>
          </p:cNvPicPr>
          <p:nvPr/>
        </p:nvPicPr>
        <p:blipFill>
          <a:blip r:embed="rId3"/>
          <a:stretch>
            <a:fillRect/>
          </a:stretch>
        </p:blipFill>
        <p:spPr>
          <a:xfrm>
            <a:off x="919550" y="3214000"/>
            <a:ext cx="7958402" cy="991053"/>
          </a:xfrm>
          <a:prstGeom prst="rect">
            <a:avLst/>
          </a:prstGeom>
        </p:spPr>
      </p:pic>
    </p:spTree>
    <p:extLst>
      <p:ext uri="{BB962C8B-B14F-4D97-AF65-F5344CB8AC3E}">
        <p14:creationId xmlns:p14="http://schemas.microsoft.com/office/powerpoint/2010/main" val="3612515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09</a:t>
            </a:r>
            <a:endParaRPr dirty="0">
              <a:solidFill>
                <a:schemeClr val="lt1"/>
              </a:solidFill>
            </a:endParaRPr>
          </a:p>
        </p:txBody>
      </p:sp>
      <p:sp>
        <p:nvSpPr>
          <p:cNvPr id="1276" name="Google Shape;1276;p36"/>
          <p:cNvSpPr txBox="1">
            <a:spLocks noGrp="1"/>
          </p:cNvSpPr>
          <p:nvPr>
            <p:ph type="subTitle" idx="1"/>
          </p:nvPr>
        </p:nvSpPr>
        <p:spPr>
          <a:xfrm>
            <a:off x="3587114" y="2149900"/>
            <a:ext cx="4832843"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Real-Time Vulnerability Management for Containers</a:t>
            </a: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413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33"/>
          <p:cNvSpPr txBox="1">
            <a:spLocks noGrp="1"/>
          </p:cNvSpPr>
          <p:nvPr>
            <p:ph type="title"/>
          </p:nvPr>
        </p:nvSpPr>
        <p:spPr>
          <a:xfrm>
            <a:off x="363540" y="-4168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Literature Review</a:t>
            </a:r>
            <a:endParaRPr dirty="0"/>
          </a:p>
        </p:txBody>
      </p:sp>
      <p:grpSp>
        <p:nvGrpSpPr>
          <p:cNvPr id="1102" name="Google Shape;1102;p33"/>
          <p:cNvGrpSpPr/>
          <p:nvPr/>
        </p:nvGrpSpPr>
        <p:grpSpPr>
          <a:xfrm>
            <a:off x="7216781" y="674150"/>
            <a:ext cx="1211612" cy="438051"/>
            <a:chOff x="175552" y="1101686"/>
            <a:chExt cx="520944" cy="188336"/>
          </a:xfrm>
        </p:grpSpPr>
        <p:sp>
          <p:nvSpPr>
            <p:cNvPr id="1103" name="Google Shape;1103;p33"/>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3"/>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3"/>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3"/>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3"/>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3"/>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3"/>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3"/>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3"/>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3"/>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3"/>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3"/>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3"/>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3"/>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3"/>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3"/>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3"/>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3"/>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3"/>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3"/>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3"/>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5">
            <a:extLst>
              <a:ext uri="{FF2B5EF4-FFF2-40B4-BE49-F238E27FC236}">
                <a16:creationId xmlns:a16="http://schemas.microsoft.com/office/drawing/2014/main" id="{01E61897-B438-F865-68C3-FA5F7C26DADB}"/>
              </a:ext>
            </a:extLst>
          </p:cNvPr>
          <p:cNvGraphicFramePr>
            <a:graphicFrameLocks noGrp="1"/>
          </p:cNvGraphicFramePr>
          <p:nvPr>
            <p:extLst>
              <p:ext uri="{D42A27DB-BD31-4B8C-83A1-F6EECF244321}">
                <p14:modId xmlns:p14="http://schemas.microsoft.com/office/powerpoint/2010/main" val="923808536"/>
              </p:ext>
            </p:extLst>
          </p:nvPr>
        </p:nvGraphicFramePr>
        <p:xfrm>
          <a:off x="1297500" y="935531"/>
          <a:ext cx="7149076" cy="4008675"/>
        </p:xfrm>
        <a:graphic>
          <a:graphicData uri="http://schemas.openxmlformats.org/drawingml/2006/table">
            <a:tbl>
              <a:tblPr firstRow="1" bandRow="1">
                <a:tableStyleId>{21E4AEA4-8DFA-4A89-87EB-49C32662AFE0}</a:tableStyleId>
              </a:tblPr>
              <a:tblGrid>
                <a:gridCol w="3496694">
                  <a:extLst>
                    <a:ext uri="{9D8B030D-6E8A-4147-A177-3AD203B41FA5}">
                      <a16:colId xmlns:a16="http://schemas.microsoft.com/office/drawing/2014/main" val="61891586"/>
                    </a:ext>
                  </a:extLst>
                </a:gridCol>
                <a:gridCol w="3652382">
                  <a:extLst>
                    <a:ext uri="{9D8B030D-6E8A-4147-A177-3AD203B41FA5}">
                      <a16:colId xmlns:a16="http://schemas.microsoft.com/office/drawing/2014/main" val="1481412997"/>
                    </a:ext>
                  </a:extLst>
                </a:gridCol>
              </a:tblGrid>
              <a:tr h="288393">
                <a:tc>
                  <a:txBody>
                    <a:bodyPr/>
                    <a:lstStyle/>
                    <a:p>
                      <a:r>
                        <a:rPr lang="en-IN" dirty="0">
                          <a:solidFill>
                            <a:schemeClr val="tx1"/>
                          </a:solidFill>
                        </a:rPr>
                        <a:t>Paper / Article </a:t>
                      </a:r>
                    </a:p>
                  </a:txBody>
                  <a:tcPr/>
                </a:tc>
                <a:tc>
                  <a:txBody>
                    <a:bodyPr/>
                    <a:lstStyle/>
                    <a:p>
                      <a:r>
                        <a:rPr lang="en-IN" dirty="0">
                          <a:solidFill>
                            <a:schemeClr val="tx1"/>
                          </a:solidFill>
                        </a:rPr>
                        <a:t>Description</a:t>
                      </a:r>
                    </a:p>
                  </a:txBody>
                  <a:tcPr/>
                </a:tc>
                <a:extLst>
                  <a:ext uri="{0D108BD9-81ED-4DB2-BD59-A6C34878D82A}">
                    <a16:rowId xmlns:a16="http://schemas.microsoft.com/office/drawing/2014/main" val="2207389456"/>
                  </a:ext>
                </a:extLst>
              </a:tr>
              <a:tr h="1966515">
                <a:tc>
                  <a:txBody>
                    <a:bodyPr/>
                    <a:lstStyle/>
                    <a:p>
                      <a:pPr marR="0" algn="l" rtl="0">
                        <a:lnSpc>
                          <a:spcPct val="100000"/>
                        </a:lnSpc>
                        <a:spcBef>
                          <a:spcPts val="0"/>
                        </a:spcBef>
                        <a:spcAft>
                          <a:spcPts val="0"/>
                        </a:spcAft>
                        <a:buClr>
                          <a:srgbClr val="000000"/>
                        </a:buClr>
                        <a:buFont typeface="Arial"/>
                      </a:pPr>
                      <a:r>
                        <a:rPr lang="en-US" sz="1400" b="1"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Comparative analysis of IBM Qradar and Wazuh for security information and event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Research Paper by: Dario Suskalo, Zlatan Moric, Jasmin Redzepagic and Damir Regvart [December 2023]</a:t>
                      </a:r>
                      <a:endParaRPr lang="en-US"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tc>
                  <a:txBody>
                    <a:bodyPr/>
                    <a:lstStyle/>
                    <a:p>
                      <a:r>
                        <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The aim was to evaluate their performance in addressing security challenges, especially after updates or in community-driven environments.</a:t>
                      </a:r>
                    </a:p>
                    <a:p>
                      <a:endPar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p>
                      <a:r>
                        <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QRadar excels in comprehensive security features and scalability, suitable for large enterprises, while Wazuh provides a cost-effective open-source option, recommended for smaller companies with limited budgets</a:t>
                      </a:r>
                      <a:r>
                        <a:rPr lang="en-US" sz="11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 </a:t>
                      </a:r>
                    </a:p>
                  </a:txBody>
                  <a:tcPr/>
                </a:tc>
                <a:extLst>
                  <a:ext uri="{0D108BD9-81ED-4DB2-BD59-A6C34878D82A}">
                    <a16:rowId xmlns:a16="http://schemas.microsoft.com/office/drawing/2014/main" val="2245795171"/>
                  </a:ext>
                </a:extLst>
              </a:tr>
              <a:tr h="1258717">
                <a:tc>
                  <a:txBody>
                    <a:bodyPr/>
                    <a:lstStyle/>
                    <a:p>
                      <a:r>
                        <a:rPr lang="en-US" sz="1400" b="1"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Intrusion Detection using Open Source Tools</a:t>
                      </a:r>
                    </a:p>
                    <a:p>
                      <a:r>
                        <a:rPr lang="en-IN"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Research Paper by: Jack TIMOFTE </a:t>
                      </a:r>
                    </a:p>
                    <a:p>
                      <a:r>
                        <a:rPr lang="en-IN"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[January – 2008]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In this paper, they have discussed the benefits and challenges of open-source intrusion detection systems (IDS) like OS-SEC, Prelude, and Snort, and explore their relationship with commercial support.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They examines how organizations, both large and small, can effectively leverage open-source and commercial IDS solutions to enhance their network security posture.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3208231567"/>
                  </a:ext>
                </a:extLst>
              </a:tr>
            </a:tbl>
          </a:graphicData>
        </a:graphic>
      </p:graphicFrame>
    </p:spTree>
    <p:extLst>
      <p:ext uri="{BB962C8B-B14F-4D97-AF65-F5344CB8AC3E}">
        <p14:creationId xmlns:p14="http://schemas.microsoft.com/office/powerpoint/2010/main" val="576776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DA0B6C-FAF7-B63D-4109-256C25B5499E}"/>
              </a:ext>
            </a:extLst>
          </p:cNvPr>
          <p:cNvPicPr>
            <a:picLocks noChangeAspect="1"/>
          </p:cNvPicPr>
          <p:nvPr/>
        </p:nvPicPr>
        <p:blipFill>
          <a:blip r:embed="rId2">
            <a:alphaModFix amt="20000"/>
          </a:blip>
          <a:stretch>
            <a:fillRect/>
          </a:stretch>
        </p:blipFill>
        <p:spPr>
          <a:xfrm>
            <a:off x="552450" y="277881"/>
            <a:ext cx="8039100" cy="4559087"/>
          </a:xfrm>
          <a:prstGeom prst="rect">
            <a:avLst/>
          </a:prstGeom>
        </p:spPr>
      </p:pic>
      <p:sp>
        <p:nvSpPr>
          <p:cNvPr id="8" name="TextBox 7">
            <a:extLst>
              <a:ext uri="{FF2B5EF4-FFF2-40B4-BE49-F238E27FC236}">
                <a16:creationId xmlns:a16="http://schemas.microsoft.com/office/drawing/2014/main" id="{BB66F00E-5F2F-EC0A-71A9-80845FBE4417}"/>
              </a:ext>
            </a:extLst>
          </p:cNvPr>
          <p:cNvSpPr txBox="1"/>
          <p:nvPr/>
        </p:nvSpPr>
        <p:spPr>
          <a:xfrm>
            <a:off x="205740" y="676431"/>
            <a:ext cx="8732520" cy="3323987"/>
          </a:xfrm>
          <a:prstGeom prst="rect">
            <a:avLst/>
          </a:prstGeom>
          <a:noFill/>
        </p:spPr>
        <p:txBody>
          <a:bodyPr wrap="square">
            <a:spAutoFit/>
          </a:bodyPr>
          <a:lstStyle/>
          <a:p>
            <a:r>
              <a:rPr lang="en-IN" sz="1400" dirty="0">
                <a:solidFill>
                  <a:schemeClr val="tx1">
                    <a:lumMod val="90000"/>
                    <a:lumOff val="10000"/>
                  </a:schemeClr>
                </a:solidFill>
                <a:effectLst/>
                <a:latin typeface="Times New Roman" panose="02020603050405020304" pitchFamily="18" charset="0"/>
                <a:ea typeface="Times New Roman" panose="02020603050405020304" pitchFamily="18" charset="0"/>
              </a:rPr>
              <a:t>Protecting containers and the infrastructure that supports them can be achieved by doing container vulnerability scans. Applications can run in isolated settings with containers, which preserve platform consistency. One of the most important proactive security practices is using container vulnerability scanning to identify and fix security risks within containers. Given the dynamic nature of software and the corresponding security threats, this is crucial in preventing bad actors from taking advantage of it.</a:t>
            </a:r>
            <a:br>
              <a:rPr lang="en-IN" sz="1400" dirty="0">
                <a:solidFill>
                  <a:schemeClr val="tx1">
                    <a:lumMod val="90000"/>
                    <a:lumOff val="10000"/>
                  </a:schemeClr>
                </a:solidFill>
                <a:effectLst/>
                <a:latin typeface="Times New Roman" panose="02020603050405020304" pitchFamily="18" charset="0"/>
                <a:ea typeface="Times New Roman" panose="02020603050405020304" pitchFamily="18" charset="0"/>
              </a:rPr>
            </a:br>
            <a:endParaRPr lang="en-IN" sz="1400" dirty="0">
              <a:solidFill>
                <a:schemeClr val="tx1">
                  <a:lumMod val="90000"/>
                  <a:lumOff val="10000"/>
                </a:schemeClr>
              </a:solidFill>
              <a:effectLst/>
              <a:latin typeface="Times New Roman" panose="02020603050405020304" pitchFamily="18" charset="0"/>
              <a:ea typeface="Times New Roman" panose="02020603050405020304" pitchFamily="18" charset="0"/>
            </a:endParaRPr>
          </a:p>
          <a:p>
            <a:r>
              <a:rPr lang="en-IN" sz="1400" dirty="0">
                <a:solidFill>
                  <a:schemeClr val="tx1">
                    <a:lumMod val="90000"/>
                    <a:lumOff val="10000"/>
                  </a:schemeClr>
                </a:solidFill>
                <a:effectLst/>
                <a:latin typeface="Times New Roman" panose="02020603050405020304" pitchFamily="18" charset="0"/>
                <a:ea typeface="Times New Roman" panose="02020603050405020304" pitchFamily="18" charset="0"/>
              </a:rPr>
              <a:t>A software security platform called </a:t>
            </a:r>
            <a:r>
              <a:rPr lang="en-IN" sz="1400" dirty="0" err="1">
                <a:solidFill>
                  <a:schemeClr val="tx1">
                    <a:lumMod val="90000"/>
                    <a:lumOff val="10000"/>
                  </a:schemeClr>
                </a:solidFill>
                <a:effectLst/>
                <a:latin typeface="Times New Roman" panose="02020603050405020304" pitchFamily="18" charset="0"/>
                <a:ea typeface="Times New Roman" panose="02020603050405020304" pitchFamily="18" charset="0"/>
              </a:rPr>
              <a:t>Snyk</a:t>
            </a:r>
            <a:r>
              <a:rPr lang="en-IN" sz="1400" dirty="0">
                <a:solidFill>
                  <a:schemeClr val="tx1">
                    <a:lumMod val="90000"/>
                    <a:lumOff val="10000"/>
                  </a:schemeClr>
                </a:solidFill>
                <a:effectLst/>
                <a:latin typeface="Times New Roman" panose="02020603050405020304" pitchFamily="18" charset="0"/>
                <a:ea typeface="Times New Roman" panose="02020603050405020304" pitchFamily="18" charset="0"/>
              </a:rPr>
              <a:t> assists developers and organisations in identifying and resolving vulnerabilities in their apps and open source dependencies. To fix container vulnerabilities, it features a Command-Line Interface (CLI). In order to find potential security problems, it ensures a rigorous evaluation of container images, libraries, and dependencies through the use of extensive container vulnerability scanning. Container security is strengthened in a variety of contexts by this proactive security approach.</a:t>
            </a:r>
          </a:p>
          <a:p>
            <a:r>
              <a:rPr lang="en-IN" sz="1400" dirty="0">
                <a:solidFill>
                  <a:schemeClr val="tx1">
                    <a:lumMod val="90000"/>
                    <a:lumOff val="10000"/>
                  </a:schemeClr>
                </a:solidFill>
                <a:effectLst/>
                <a:latin typeface="Times New Roman" panose="02020603050405020304" pitchFamily="18" charset="0"/>
                <a:ea typeface="Times New Roman" panose="02020603050405020304" pitchFamily="18" charset="0"/>
              </a:rPr>
              <a:t> </a:t>
            </a:r>
          </a:p>
          <a:p>
            <a:r>
              <a:rPr lang="en-IN" sz="1400" dirty="0">
                <a:solidFill>
                  <a:schemeClr val="tx1">
                    <a:lumMod val="90000"/>
                    <a:lumOff val="10000"/>
                  </a:schemeClr>
                </a:solidFill>
                <a:effectLst/>
                <a:latin typeface="Times New Roman" panose="02020603050405020304" pitchFamily="18" charset="0"/>
                <a:ea typeface="Times New Roman" panose="02020603050405020304" pitchFamily="18" charset="0"/>
              </a:rPr>
              <a:t>Organisations can greatly reduce the risk of security breaches and improve the overall security posture of their containerised environments by implementing a strong strategy for container vulnerability assessment by combining the capabilities of the </a:t>
            </a:r>
            <a:r>
              <a:rPr lang="en-IN" sz="1400" dirty="0" err="1">
                <a:solidFill>
                  <a:schemeClr val="tx1">
                    <a:lumMod val="90000"/>
                    <a:lumOff val="10000"/>
                  </a:schemeClr>
                </a:solidFill>
                <a:effectLst/>
                <a:latin typeface="Times New Roman" panose="02020603050405020304" pitchFamily="18" charset="0"/>
                <a:ea typeface="Times New Roman" panose="02020603050405020304" pitchFamily="18" charset="0"/>
              </a:rPr>
              <a:t>Snyk</a:t>
            </a:r>
            <a:r>
              <a:rPr lang="en-IN" sz="1400" dirty="0">
                <a:solidFill>
                  <a:schemeClr val="tx1">
                    <a:lumMod val="90000"/>
                    <a:lumOff val="10000"/>
                  </a:schemeClr>
                </a:solidFill>
                <a:effectLst/>
                <a:latin typeface="Times New Roman" panose="02020603050405020304" pitchFamily="18" charset="0"/>
                <a:ea typeface="Times New Roman" panose="02020603050405020304" pitchFamily="18" charset="0"/>
              </a:rPr>
              <a:t> CLI and Wazuh.</a:t>
            </a:r>
          </a:p>
        </p:txBody>
      </p:sp>
      <p:sp>
        <p:nvSpPr>
          <p:cNvPr id="2" name="Title 1">
            <a:extLst>
              <a:ext uri="{FF2B5EF4-FFF2-40B4-BE49-F238E27FC236}">
                <a16:creationId xmlns:a16="http://schemas.microsoft.com/office/drawing/2014/main" id="{DD4852FD-0B26-1571-93EB-B5E1610FAC0E}"/>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AA9A1C92-EF4F-2EFC-500C-9EF815B3FC8B}"/>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0FA0F4F2-4746-CA97-2FD8-5BF8B8614C0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650740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2273-7A74-FF6E-E8AA-340155746496}"/>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6902D8E3-A827-FB20-4361-5F0327B73C3A}"/>
              </a:ext>
            </a:extLst>
          </p:cNvPr>
          <p:cNvSpPr>
            <a:spLocks noGrp="1"/>
          </p:cNvSpPr>
          <p:nvPr>
            <p:ph type="title" idx="2"/>
          </p:nvPr>
        </p:nvSpPr>
        <p:spPr/>
        <p:txBody>
          <a:bodyPr/>
          <a:lstStyle/>
          <a:p>
            <a:endParaRPr lang="en-IN" dirty="0"/>
          </a:p>
        </p:txBody>
      </p:sp>
      <p:sp>
        <p:nvSpPr>
          <p:cNvPr id="4" name="Subtitle 3">
            <a:extLst>
              <a:ext uri="{FF2B5EF4-FFF2-40B4-BE49-F238E27FC236}">
                <a16:creationId xmlns:a16="http://schemas.microsoft.com/office/drawing/2014/main" id="{9729F0A1-FD54-E642-434B-E14B1B563C89}"/>
              </a:ext>
            </a:extLst>
          </p:cNvPr>
          <p:cNvSpPr>
            <a:spLocks noGrp="1"/>
          </p:cNvSpPr>
          <p:nvPr>
            <p:ph type="subTitle" idx="1"/>
          </p:nvPr>
        </p:nvSpPr>
        <p:spPr/>
        <p:txBody>
          <a:bodyPr/>
          <a:lstStyle/>
          <a:p>
            <a:endParaRPr lang="en-IN"/>
          </a:p>
        </p:txBody>
      </p:sp>
      <p:pic>
        <p:nvPicPr>
          <p:cNvPr id="5" name="Picture 4" descr="Container vulnerability scanning">
            <a:extLst>
              <a:ext uri="{FF2B5EF4-FFF2-40B4-BE49-F238E27FC236}">
                <a16:creationId xmlns:a16="http://schemas.microsoft.com/office/drawing/2014/main" id="{5EEF030A-500B-1129-D62D-FB88EBE8B58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38425"/>
            <a:ext cx="5731510" cy="2787650"/>
          </a:xfrm>
          <a:prstGeom prst="rect">
            <a:avLst/>
          </a:prstGeom>
          <a:noFill/>
          <a:ln>
            <a:noFill/>
          </a:ln>
        </p:spPr>
      </p:pic>
      <p:pic>
        <p:nvPicPr>
          <p:cNvPr id="6" name="Picture 5">
            <a:extLst>
              <a:ext uri="{FF2B5EF4-FFF2-40B4-BE49-F238E27FC236}">
                <a16:creationId xmlns:a16="http://schemas.microsoft.com/office/drawing/2014/main" id="{76D014F0-0677-F2B8-BE7C-877A7D1F1EE4}"/>
              </a:ext>
            </a:extLst>
          </p:cNvPr>
          <p:cNvPicPr>
            <a:picLocks noChangeAspect="1"/>
          </p:cNvPicPr>
          <p:nvPr/>
        </p:nvPicPr>
        <p:blipFill>
          <a:blip r:embed="rId3"/>
          <a:stretch>
            <a:fillRect/>
          </a:stretch>
        </p:blipFill>
        <p:spPr>
          <a:xfrm>
            <a:off x="5242560" y="0"/>
            <a:ext cx="3901440" cy="3433445"/>
          </a:xfrm>
          <a:prstGeom prst="rect">
            <a:avLst/>
          </a:prstGeom>
        </p:spPr>
      </p:pic>
      <p:sp>
        <p:nvSpPr>
          <p:cNvPr id="7" name="TextBox 6">
            <a:extLst>
              <a:ext uri="{FF2B5EF4-FFF2-40B4-BE49-F238E27FC236}">
                <a16:creationId xmlns:a16="http://schemas.microsoft.com/office/drawing/2014/main" id="{C16A60A3-7258-45CE-91F9-CCA34A533649}"/>
              </a:ext>
            </a:extLst>
          </p:cNvPr>
          <p:cNvSpPr txBox="1"/>
          <p:nvPr/>
        </p:nvSpPr>
        <p:spPr>
          <a:xfrm>
            <a:off x="5803641" y="3794242"/>
            <a:ext cx="3268229" cy="584775"/>
          </a:xfrm>
          <a:prstGeom prst="rect">
            <a:avLst/>
          </a:prstGeom>
          <a:noFill/>
        </p:spPr>
        <p:txBody>
          <a:bodyPr wrap="square" rtlCol="0">
            <a:spAutoFit/>
          </a:bodyPr>
          <a:lstStyle/>
          <a:p>
            <a:r>
              <a:rPr lang="en-US" sz="1600" dirty="0"/>
              <a:t>Authenticating the </a:t>
            </a:r>
            <a:r>
              <a:rPr lang="en-US" sz="1600" dirty="0" err="1"/>
              <a:t>Snyk</a:t>
            </a:r>
            <a:r>
              <a:rPr lang="en-US" sz="1600" dirty="0"/>
              <a:t> CLI with your </a:t>
            </a:r>
            <a:r>
              <a:rPr lang="en-US" sz="1600" dirty="0" err="1"/>
              <a:t>Snyk</a:t>
            </a:r>
            <a:r>
              <a:rPr lang="en-US" sz="1600" dirty="0"/>
              <a:t> account – </a:t>
            </a:r>
            <a:r>
              <a:rPr lang="en-US" sz="1600" dirty="0" err="1"/>
              <a:t>synk</a:t>
            </a:r>
            <a:r>
              <a:rPr lang="en-US" sz="1600" dirty="0"/>
              <a:t> web</a:t>
            </a:r>
            <a:endParaRPr lang="en-IN" sz="1600" dirty="0"/>
          </a:p>
        </p:txBody>
      </p:sp>
      <p:sp>
        <p:nvSpPr>
          <p:cNvPr id="8" name="TextBox 7">
            <a:extLst>
              <a:ext uri="{FF2B5EF4-FFF2-40B4-BE49-F238E27FC236}">
                <a16:creationId xmlns:a16="http://schemas.microsoft.com/office/drawing/2014/main" id="{4D849F88-6FD5-68F5-48D0-EC89AED39841}"/>
              </a:ext>
            </a:extLst>
          </p:cNvPr>
          <p:cNvSpPr txBox="1"/>
          <p:nvPr/>
        </p:nvSpPr>
        <p:spPr>
          <a:xfrm>
            <a:off x="856174" y="581185"/>
            <a:ext cx="2882900" cy="646331"/>
          </a:xfrm>
          <a:prstGeom prst="rect">
            <a:avLst/>
          </a:prstGeom>
          <a:noFill/>
        </p:spPr>
        <p:txBody>
          <a:bodyPr wrap="square" rtlCol="0">
            <a:spAutoFit/>
          </a:bodyPr>
          <a:lstStyle/>
          <a:p>
            <a:r>
              <a:rPr lang="en-US" sz="1800" dirty="0" err="1"/>
              <a:t>Snyk</a:t>
            </a:r>
            <a:r>
              <a:rPr lang="en-US" sz="1800" dirty="0"/>
              <a:t> rules configuration in local rules file</a:t>
            </a:r>
            <a:endParaRPr lang="en-IN" sz="1800" dirty="0"/>
          </a:p>
        </p:txBody>
      </p:sp>
    </p:spTree>
    <p:extLst>
      <p:ext uri="{BB962C8B-B14F-4D97-AF65-F5344CB8AC3E}">
        <p14:creationId xmlns:p14="http://schemas.microsoft.com/office/powerpoint/2010/main" val="4023591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C7784-CAD4-8738-7017-8DF406ACD15B}"/>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15251F73-3682-F09F-2BC6-344B94E69B16}"/>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604C9128-E4A4-2EDD-ED88-D53A7E96968C}"/>
              </a:ext>
            </a:extLst>
          </p:cNvPr>
          <p:cNvSpPr>
            <a:spLocks noGrp="1"/>
          </p:cNvSpPr>
          <p:nvPr>
            <p:ph type="subTitle" idx="1"/>
          </p:nvPr>
        </p:nvSpPr>
        <p:spPr/>
        <p:txBody>
          <a:bodyPr/>
          <a:lstStyle/>
          <a:p>
            <a:endParaRPr lang="en-IN"/>
          </a:p>
        </p:txBody>
      </p:sp>
      <p:sp>
        <p:nvSpPr>
          <p:cNvPr id="6" name="Rectangle 2">
            <a:extLst>
              <a:ext uri="{FF2B5EF4-FFF2-40B4-BE49-F238E27FC236}">
                <a16:creationId xmlns:a16="http://schemas.microsoft.com/office/drawing/2014/main" id="{C5F14BEA-BF83-5DC0-93D3-7A8F7E9E6D42}"/>
              </a:ext>
            </a:extLst>
          </p:cNvPr>
          <p:cNvSpPr>
            <a:spLocks noChangeArrowheads="1"/>
          </p:cNvSpPr>
          <p:nvPr/>
        </p:nvSpPr>
        <p:spPr bwMode="auto">
          <a:xfrm>
            <a:off x="317214" y="223935"/>
            <a:ext cx="6860825" cy="116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kumimoji="0" lang="en-US" altLang="en-US" sz="1200" b="0" i="0" u="none" strike="noStrike" cap="none" normalizeH="0" baseline="0" dirty="0" bmk="">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ritical severity alerts</a:t>
            </a:r>
            <a:endParaRPr kumimoji="0" lang="en-US" altLang="en-US" sz="1400" b="0" i="0" u="none" strike="noStrike" cap="none" normalizeH="0" baseline="0" dirty="0">
              <a:ln>
                <a:noFill/>
              </a:ln>
              <a:solidFill>
                <a:srgbClr val="2F5496"/>
              </a:solidFill>
              <a:effectLst/>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1. Navigate to the </a:t>
            </a: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Security events</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tab and input the Dashboards Query Language (DQL) </a:t>
            </a:r>
            <a:r>
              <a:rPr kumimoji="0" lang="en-US"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rule.id:111161</a:t>
            </a:r>
            <a:r>
              <a:rPr kumimoji="0" lang="en-US" altLang="en-US" sz="1200" b="0" i="0" u="none" strike="noStrike" cap="none" normalizeH="0" baseline="0" dirty="0">
                <a:ln>
                  <a:noFill/>
                </a:ln>
                <a:solidFill>
                  <a:schemeClr val="tx1"/>
                </a:solidFill>
                <a:effectLst/>
                <a:ea typeface="Times New Roman" panose="02020603050405020304" pitchFamily="18" charset="0"/>
              </a:rPr>
              <a:t> in the HTML form. Next, click the update/refresh button to view the </a:t>
            </a:r>
            <a:r>
              <a:rPr kumimoji="0" lang="en-US" altLang="en-US" sz="1000" b="1"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critical severity</a:t>
            </a:r>
            <a:r>
              <a:rPr kumimoji="0" lang="en-US" altLang="en-US" sz="1200" b="0" i="0" u="none" strike="noStrike" cap="none" normalizeH="0" baseline="0" dirty="0">
                <a:ln>
                  <a:noFill/>
                </a:ln>
                <a:solidFill>
                  <a:schemeClr val="tx1"/>
                </a:solidFill>
                <a:effectLst/>
                <a:ea typeface="Times New Roman" panose="02020603050405020304" pitchFamily="18" charset="0"/>
              </a:rPr>
              <a:t> alerts:</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298245289" descr="Critical Severity Alerts">
            <a:extLst>
              <a:ext uri="{FF2B5EF4-FFF2-40B4-BE49-F238E27FC236}">
                <a16:creationId xmlns:a16="http://schemas.microsoft.com/office/drawing/2014/main" id="{738F844A-B5E5-FAC5-6F68-0E04AFF80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886" y="1197558"/>
            <a:ext cx="6670227" cy="315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338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9E108-EF02-67BB-79E4-0B04151F35D7}"/>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6AC0CF80-333C-9A93-0E09-83D4AFDD04CF}"/>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4BCA06FC-B393-94A1-AEC3-752410BA9D4F}"/>
              </a:ext>
            </a:extLst>
          </p:cNvPr>
          <p:cNvSpPr>
            <a:spLocks noGrp="1"/>
          </p:cNvSpPr>
          <p:nvPr>
            <p:ph type="subTitle" idx="1"/>
          </p:nvPr>
        </p:nvSpPr>
        <p:spPr/>
        <p:txBody>
          <a:bodyPr/>
          <a:lstStyle/>
          <a:p>
            <a:endParaRPr lang="en-IN"/>
          </a:p>
        </p:txBody>
      </p:sp>
      <p:sp>
        <p:nvSpPr>
          <p:cNvPr id="5" name="Rectangle 2">
            <a:extLst>
              <a:ext uri="{FF2B5EF4-FFF2-40B4-BE49-F238E27FC236}">
                <a16:creationId xmlns:a16="http://schemas.microsoft.com/office/drawing/2014/main" id="{6005EB2E-803E-8A00-0AD7-39CF5EB9D663}"/>
              </a:ext>
            </a:extLst>
          </p:cNvPr>
          <p:cNvSpPr>
            <a:spLocks noChangeArrowheads="1"/>
          </p:cNvSpPr>
          <p:nvPr/>
        </p:nvSpPr>
        <p:spPr bwMode="auto">
          <a:xfrm>
            <a:off x="376205" y="420336"/>
            <a:ext cx="8046720" cy="110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H</a:t>
            </a:r>
            <a:r>
              <a:rPr kumimoji="0" lang="en-US" altLang="en-US" b="0" i="0" u="none" strike="noStrike" cap="none" normalizeH="0" baseline="0" dirty="0" bmk="">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igh severity alerts</a:t>
            </a:r>
            <a:endParaRPr kumimoji="0" lang="en-US" altLang="en-US"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Times New Roman" panose="02020603050405020304" pitchFamily="18" charset="0"/>
              </a:rPr>
              <a:t>1. Navigate to the </a:t>
            </a:r>
            <a:r>
              <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Security events</a:t>
            </a: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tab and input the Dashboards Query Language (DQL) </a:t>
            </a:r>
            <a:r>
              <a:rPr kumimoji="0" lang="en-US" altLang="en-US" sz="105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rule.id:111162</a:t>
            </a:r>
            <a:r>
              <a:rPr kumimoji="0" lang="en-US" altLang="en-US" b="0" i="0" u="none" strike="noStrike" cap="none" normalizeH="0" baseline="0" dirty="0">
                <a:ln>
                  <a:noFill/>
                </a:ln>
                <a:solidFill>
                  <a:schemeClr val="tx1"/>
                </a:solidFill>
                <a:effectLst/>
                <a:ea typeface="Times New Roman" panose="02020603050405020304" pitchFamily="18" charset="0"/>
              </a:rPr>
              <a:t> in the HTML form. Next, click the update/refresh button to view the </a:t>
            </a:r>
            <a:r>
              <a:rPr kumimoji="0" lang="en-US" altLang="en-US" sz="1050" b="1"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High severity</a:t>
            </a:r>
            <a:r>
              <a:rPr kumimoji="0" lang="en-US" altLang="en-US" b="0" i="0" u="none" strike="noStrike" cap="none" normalizeH="0" baseline="0" dirty="0">
                <a:ln>
                  <a:noFill/>
                </a:ln>
                <a:solidFill>
                  <a:schemeClr val="tx1"/>
                </a:solidFill>
                <a:effectLst/>
                <a:ea typeface="Times New Roman" panose="02020603050405020304" pitchFamily="18" charset="0"/>
              </a:rPr>
              <a:t> alerts:</a:t>
            </a: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073" name="Picture 1298245288" descr="High severity alerts">
            <a:extLst>
              <a:ext uri="{FF2B5EF4-FFF2-40B4-BE49-F238E27FC236}">
                <a16:creationId xmlns:a16="http://schemas.microsoft.com/office/drawing/2014/main" id="{2D48DF82-B476-489A-8C32-574978031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879" y="1471516"/>
            <a:ext cx="6983162" cy="330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97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3843-79A6-39F4-27D5-9A1980F61C12}"/>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D2EF7598-2E97-5C7C-A9C1-88F14FE1E69D}"/>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50AF65F8-5164-C059-7266-F7C6C07743A7}"/>
              </a:ext>
            </a:extLst>
          </p:cNvPr>
          <p:cNvSpPr>
            <a:spLocks noGrp="1"/>
          </p:cNvSpPr>
          <p:nvPr>
            <p:ph type="subTitle" idx="1"/>
          </p:nvPr>
        </p:nvSpPr>
        <p:spPr/>
        <p:txBody>
          <a:bodyPr/>
          <a:lstStyle/>
          <a:p>
            <a:endParaRPr lang="en-IN"/>
          </a:p>
        </p:txBody>
      </p:sp>
      <p:sp>
        <p:nvSpPr>
          <p:cNvPr id="5" name="Rectangle 2">
            <a:extLst>
              <a:ext uri="{FF2B5EF4-FFF2-40B4-BE49-F238E27FC236}">
                <a16:creationId xmlns:a16="http://schemas.microsoft.com/office/drawing/2014/main" id="{962B4E37-D9AE-C8E3-5047-3AB2E79A9242}"/>
              </a:ext>
            </a:extLst>
          </p:cNvPr>
          <p:cNvSpPr>
            <a:spLocks noChangeArrowheads="1"/>
          </p:cNvSpPr>
          <p:nvPr/>
        </p:nvSpPr>
        <p:spPr bwMode="auto">
          <a:xfrm>
            <a:off x="283445" y="361573"/>
            <a:ext cx="8139480" cy="110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M</a:t>
            </a:r>
            <a:r>
              <a:rPr kumimoji="0" lang="en-US" altLang="en-US" b="0" i="0" u="none" strike="noStrike" cap="none" normalizeH="0" baseline="0" dirty="0" bmk="">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edium severity scans alerts</a:t>
            </a:r>
            <a:endParaRPr kumimoji="0" lang="en-US" altLang="en-US"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Times New Roman" panose="02020603050405020304" pitchFamily="18" charset="0"/>
              </a:rPr>
              <a:t>1. Navigate to the </a:t>
            </a:r>
            <a:r>
              <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Security events</a:t>
            </a: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tab and input the Dashboards Query Language (DQL) </a:t>
            </a:r>
            <a:r>
              <a:rPr kumimoji="0" lang="en-US" altLang="en-US" sz="105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rule.id:111163</a:t>
            </a:r>
            <a:r>
              <a:rPr kumimoji="0" lang="en-US" altLang="en-US" b="0" i="0" u="none" strike="noStrike" cap="none" normalizeH="0" baseline="0" dirty="0">
                <a:ln>
                  <a:noFill/>
                </a:ln>
                <a:solidFill>
                  <a:schemeClr val="tx1"/>
                </a:solidFill>
                <a:effectLst/>
                <a:ea typeface="Times New Roman" panose="02020603050405020304" pitchFamily="18" charset="0"/>
              </a:rPr>
              <a:t> in the HTML form. Next, click the update/refresh button to view the </a:t>
            </a:r>
            <a:r>
              <a:rPr kumimoji="0" lang="en-US" altLang="en-US" sz="1050" b="1"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Medium severity</a:t>
            </a:r>
            <a:r>
              <a:rPr kumimoji="0" lang="en-US" altLang="en-US" b="0" i="0" u="none" strike="noStrike" cap="none" normalizeH="0" baseline="0" dirty="0">
                <a:ln>
                  <a:noFill/>
                </a:ln>
                <a:solidFill>
                  <a:schemeClr val="tx1"/>
                </a:solidFill>
                <a:effectLst/>
                <a:ea typeface="Times New Roman" panose="02020603050405020304" pitchFamily="18" charset="0"/>
              </a:rPr>
              <a:t> alerts:</a:t>
            </a: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4097" name="Picture 1298245287" descr="Medium severity alerts">
            <a:extLst>
              <a:ext uri="{FF2B5EF4-FFF2-40B4-BE49-F238E27FC236}">
                <a16:creationId xmlns:a16="http://schemas.microsoft.com/office/drawing/2014/main" id="{BA9D1C08-F6D6-976E-2B12-BB4DAA508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014" y="1393436"/>
            <a:ext cx="6573621" cy="3155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719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90E7-720A-A302-B780-2E85E5DE3429}"/>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149CD80F-DF1B-DCC5-CEFD-A355EEE8F89A}"/>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5D7C55F0-0CF6-DD6B-7AF8-97208465142E}"/>
              </a:ext>
            </a:extLst>
          </p:cNvPr>
          <p:cNvSpPr>
            <a:spLocks noGrp="1"/>
          </p:cNvSpPr>
          <p:nvPr>
            <p:ph type="subTitle" idx="1"/>
          </p:nvPr>
        </p:nvSpPr>
        <p:spPr/>
        <p:txBody>
          <a:bodyPr/>
          <a:lstStyle/>
          <a:p>
            <a:endParaRPr lang="en-IN"/>
          </a:p>
        </p:txBody>
      </p:sp>
      <p:sp>
        <p:nvSpPr>
          <p:cNvPr id="5" name="Rectangle 2">
            <a:extLst>
              <a:ext uri="{FF2B5EF4-FFF2-40B4-BE49-F238E27FC236}">
                <a16:creationId xmlns:a16="http://schemas.microsoft.com/office/drawing/2014/main" id="{A004A5B1-035E-592D-5BEC-86E84EEBFFE2}"/>
              </a:ext>
            </a:extLst>
          </p:cNvPr>
          <p:cNvSpPr>
            <a:spLocks noChangeArrowheads="1"/>
          </p:cNvSpPr>
          <p:nvPr/>
        </p:nvSpPr>
        <p:spPr bwMode="auto">
          <a:xfrm>
            <a:off x="182880" y="396375"/>
            <a:ext cx="8632341" cy="110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Low severity alerts</a:t>
            </a:r>
            <a:endParaRPr kumimoji="0" lang="en-US" altLang="en-US"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Times New Roman" panose="02020603050405020304" pitchFamily="18" charset="0"/>
              </a:rPr>
              <a:t>1. Navigate to the </a:t>
            </a:r>
            <a:r>
              <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Security events</a:t>
            </a: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tab and input the Dashboards Query Language (DQL) </a:t>
            </a:r>
            <a:r>
              <a:rPr kumimoji="0" lang="en-US" altLang="en-US" sz="105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rule.id:111161</a:t>
            </a:r>
            <a:r>
              <a:rPr kumimoji="0" lang="en-US" altLang="en-US" b="0" i="0" u="none" strike="noStrike" cap="none" normalizeH="0" baseline="0" dirty="0">
                <a:ln>
                  <a:noFill/>
                </a:ln>
                <a:solidFill>
                  <a:schemeClr val="tx1"/>
                </a:solidFill>
                <a:effectLst/>
                <a:ea typeface="Times New Roman" panose="02020603050405020304" pitchFamily="18" charset="0"/>
              </a:rPr>
              <a:t> in the HTML form. Next, click the refresh button to view the </a:t>
            </a:r>
            <a:r>
              <a:rPr kumimoji="0" lang="en-US" altLang="en-US" sz="1050" b="1"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Low severity</a:t>
            </a:r>
            <a:r>
              <a:rPr kumimoji="0" lang="en-US" altLang="en-US" b="0" i="0" u="none" strike="noStrike" cap="none" normalizeH="0" baseline="0" dirty="0">
                <a:ln>
                  <a:noFill/>
                </a:ln>
                <a:solidFill>
                  <a:schemeClr val="tx1"/>
                </a:solidFill>
                <a:effectLst/>
                <a:ea typeface="Times New Roman" panose="02020603050405020304" pitchFamily="18" charset="0"/>
              </a:rPr>
              <a:t> alerts:</a:t>
            </a:r>
            <a:endPar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5121" name="Picture 1298245286" descr="Container vulnerability scanning Low severity alerts">
            <a:extLst>
              <a:ext uri="{FF2B5EF4-FFF2-40B4-BE49-F238E27FC236}">
                <a16:creationId xmlns:a16="http://schemas.microsoft.com/office/drawing/2014/main" id="{AF80FB72-7DAB-7B51-37E3-B8A9334C9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1325037"/>
            <a:ext cx="6772629" cy="3241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6860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10</a:t>
            </a:r>
            <a:endParaRPr dirty="0">
              <a:solidFill>
                <a:schemeClr val="lt1"/>
              </a:solidFill>
            </a:endParaRPr>
          </a:p>
        </p:txBody>
      </p:sp>
      <p:sp>
        <p:nvSpPr>
          <p:cNvPr id="1276" name="Google Shape;1276;p36"/>
          <p:cNvSpPr txBox="1">
            <a:spLocks noGrp="1"/>
          </p:cNvSpPr>
          <p:nvPr>
            <p:ph type="subTitle" idx="1"/>
          </p:nvPr>
        </p:nvSpPr>
        <p:spPr>
          <a:xfrm>
            <a:off x="3587114" y="2149900"/>
            <a:ext cx="4832843"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User Command Activity Monitoring in Linux</a:t>
            </a: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90216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DFE049-5E2E-D59B-B151-D2C2599872A9}"/>
              </a:ext>
            </a:extLst>
          </p:cNvPr>
          <p:cNvPicPr>
            <a:picLocks noChangeAspect="1"/>
          </p:cNvPicPr>
          <p:nvPr/>
        </p:nvPicPr>
        <p:blipFill>
          <a:blip r:embed="rId2">
            <a:alphaModFix amt="50000"/>
          </a:blip>
          <a:stretch>
            <a:fillRect/>
          </a:stretch>
        </p:blipFill>
        <p:spPr>
          <a:xfrm>
            <a:off x="873474" y="175451"/>
            <a:ext cx="7643847" cy="4763947"/>
          </a:xfrm>
          <a:prstGeom prst="rect">
            <a:avLst/>
          </a:prstGeom>
          <a:ln>
            <a:noFill/>
          </a:ln>
          <a:effectLst>
            <a:softEdge rad="112500"/>
          </a:effectLst>
        </p:spPr>
      </p:pic>
      <p:sp>
        <p:nvSpPr>
          <p:cNvPr id="2" name="Title 1">
            <a:extLst>
              <a:ext uri="{FF2B5EF4-FFF2-40B4-BE49-F238E27FC236}">
                <a16:creationId xmlns:a16="http://schemas.microsoft.com/office/drawing/2014/main" id="{85AE3447-E9BB-B5C9-E635-9FBD9132D7A9}"/>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D0C9213B-81F6-4A9C-CF59-1EB3A2FC3CA4}"/>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BF8DA3FC-FFE8-2F54-73F3-B5624E3AB00E}"/>
              </a:ext>
            </a:extLst>
          </p:cNvPr>
          <p:cNvSpPr>
            <a:spLocks noGrp="1"/>
          </p:cNvSpPr>
          <p:nvPr>
            <p:ph type="subTitle" idx="1"/>
          </p:nvPr>
        </p:nvSpPr>
        <p:spPr/>
        <p:txBody>
          <a:bodyPr/>
          <a:lstStyle/>
          <a:p>
            <a:endParaRPr lang="en-IN"/>
          </a:p>
        </p:txBody>
      </p:sp>
      <p:sp>
        <p:nvSpPr>
          <p:cNvPr id="6" name="TextBox 5">
            <a:extLst>
              <a:ext uri="{FF2B5EF4-FFF2-40B4-BE49-F238E27FC236}">
                <a16:creationId xmlns:a16="http://schemas.microsoft.com/office/drawing/2014/main" id="{C87F8536-EBAC-D29F-7392-2659A0896038}"/>
              </a:ext>
            </a:extLst>
          </p:cNvPr>
          <p:cNvSpPr txBox="1"/>
          <p:nvPr/>
        </p:nvSpPr>
        <p:spPr>
          <a:xfrm>
            <a:off x="873474" y="1651854"/>
            <a:ext cx="7790465" cy="1703030"/>
          </a:xfrm>
          <a:prstGeom prst="rect">
            <a:avLst/>
          </a:prstGeom>
          <a:noFill/>
        </p:spPr>
        <p:txBody>
          <a:bodyPr wrap="square">
            <a:spAutoFit/>
          </a:bodyPr>
          <a:lstStyle/>
          <a:p>
            <a:pPr>
              <a:spcBef>
                <a:spcPts val="400"/>
              </a:spcBef>
              <a:spcAft>
                <a:spcPts val="200"/>
              </a:spcAft>
            </a:pPr>
            <a:r>
              <a:rPr lang="en-IN" sz="1400" b="1" i="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Objective</a:t>
            </a:r>
            <a:r>
              <a:rPr lang="en-IN" sz="1400" b="1"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r>
              <a:rPr lang="en-IN" sz="1400" dirty="0">
                <a:solidFill>
                  <a:schemeClr val="tx1"/>
                </a:solidFill>
                <a:effectLst/>
                <a:latin typeface="Times New Roman" panose="02020603050405020304" pitchFamily="18" charset="0"/>
                <a:ea typeface="Times New Roman" panose="02020603050405020304" pitchFamily="18" charset="0"/>
              </a:rPr>
              <a:t>To implement a robust monitoring system that tracks every command executed by users on a Linux system and logs this activity into Wazuh for comprehensive visibility and auditing.</a:t>
            </a:r>
          </a:p>
          <a:p>
            <a:pPr>
              <a:spcBef>
                <a:spcPts val="400"/>
              </a:spcBef>
              <a:spcAft>
                <a:spcPts val="200"/>
              </a:spcAft>
            </a:pPr>
            <a:r>
              <a:rPr lang="en-IN" sz="1400" b="1" i="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Purpose</a:t>
            </a:r>
            <a:r>
              <a:rPr lang="en-IN" sz="1400" b="1"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r>
              <a:rPr lang="en-IN" sz="1400" dirty="0">
                <a:solidFill>
                  <a:schemeClr val="tx1"/>
                </a:solidFill>
                <a:effectLst/>
                <a:latin typeface="Times New Roman" panose="02020603050405020304" pitchFamily="18" charset="0"/>
                <a:ea typeface="Times New Roman" panose="02020603050405020304" pitchFamily="18" charset="0"/>
              </a:rPr>
              <a:t>The purpose of this implementation is to enhance security by closely monitoring user activities on the command prompt. By logging all commands to Wazuh, we can track and analyse user behaviour, detect unauthorized actions, and maintain an audit trail for compliance and forensic investigations.</a:t>
            </a:r>
          </a:p>
        </p:txBody>
      </p:sp>
    </p:spTree>
    <p:extLst>
      <p:ext uri="{BB962C8B-B14F-4D97-AF65-F5344CB8AC3E}">
        <p14:creationId xmlns:p14="http://schemas.microsoft.com/office/powerpoint/2010/main" val="790841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1E8D-B56E-55C8-FB1E-C30A0C7F00B8}"/>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D0AE28E3-4CF3-5A9F-E9A7-A630945C90D4}"/>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40E5329A-15C5-AE89-2E83-559E35B57991}"/>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A6B609D5-BDA3-4BD7-3015-02F35968CA2F}"/>
              </a:ext>
            </a:extLst>
          </p:cNvPr>
          <p:cNvPicPr>
            <a:picLocks noChangeAspect="1"/>
          </p:cNvPicPr>
          <p:nvPr/>
        </p:nvPicPr>
        <p:blipFill>
          <a:blip r:embed="rId2"/>
          <a:stretch>
            <a:fillRect/>
          </a:stretch>
        </p:blipFill>
        <p:spPr>
          <a:xfrm>
            <a:off x="2143581" y="1176225"/>
            <a:ext cx="5731510" cy="1600200"/>
          </a:xfrm>
          <a:prstGeom prst="rect">
            <a:avLst/>
          </a:prstGeom>
        </p:spPr>
      </p:pic>
      <p:pic>
        <p:nvPicPr>
          <p:cNvPr id="6" name="Picture 5">
            <a:extLst>
              <a:ext uri="{FF2B5EF4-FFF2-40B4-BE49-F238E27FC236}">
                <a16:creationId xmlns:a16="http://schemas.microsoft.com/office/drawing/2014/main" id="{742B9FD8-4EA4-9947-EE29-9BB4225D4F3A}"/>
              </a:ext>
            </a:extLst>
          </p:cNvPr>
          <p:cNvPicPr>
            <a:picLocks noChangeAspect="1"/>
          </p:cNvPicPr>
          <p:nvPr/>
        </p:nvPicPr>
        <p:blipFill>
          <a:blip r:embed="rId3"/>
          <a:stretch>
            <a:fillRect/>
          </a:stretch>
        </p:blipFill>
        <p:spPr>
          <a:xfrm>
            <a:off x="1900046" y="3270347"/>
            <a:ext cx="4639310" cy="981075"/>
          </a:xfrm>
          <a:prstGeom prst="rect">
            <a:avLst/>
          </a:prstGeom>
        </p:spPr>
      </p:pic>
      <p:sp>
        <p:nvSpPr>
          <p:cNvPr id="7" name="TextBox 6">
            <a:extLst>
              <a:ext uri="{FF2B5EF4-FFF2-40B4-BE49-F238E27FC236}">
                <a16:creationId xmlns:a16="http://schemas.microsoft.com/office/drawing/2014/main" id="{2D0EE8CE-F391-BE3B-9121-953011DEB3B8}"/>
              </a:ext>
            </a:extLst>
          </p:cNvPr>
          <p:cNvSpPr txBox="1"/>
          <p:nvPr/>
        </p:nvSpPr>
        <p:spPr>
          <a:xfrm>
            <a:off x="354077" y="401707"/>
            <a:ext cx="3778040" cy="923330"/>
          </a:xfrm>
          <a:prstGeom prst="rect">
            <a:avLst/>
          </a:prstGeom>
          <a:noFill/>
        </p:spPr>
        <p:txBody>
          <a:bodyPr wrap="square" rtlCol="0">
            <a:spAutoFit/>
          </a:bodyPr>
          <a:lstStyle/>
          <a:p>
            <a:r>
              <a:rPr lang="en-IN" sz="1800" dirty="0"/>
              <a:t>Audit installation and configuration on the end points </a:t>
            </a:r>
          </a:p>
        </p:txBody>
      </p:sp>
    </p:spTree>
    <p:extLst>
      <p:ext uri="{BB962C8B-B14F-4D97-AF65-F5344CB8AC3E}">
        <p14:creationId xmlns:p14="http://schemas.microsoft.com/office/powerpoint/2010/main" val="2924171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214F-E372-0E5E-A025-C9AE85621743}"/>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11E1A566-4B42-D028-D329-9E4559E1925B}"/>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8BB62DC0-9851-058F-F103-46550CC493A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467D91CD-13F7-C454-901D-1DE09324D39F}"/>
              </a:ext>
            </a:extLst>
          </p:cNvPr>
          <p:cNvPicPr>
            <a:picLocks noChangeAspect="1"/>
          </p:cNvPicPr>
          <p:nvPr/>
        </p:nvPicPr>
        <p:blipFill>
          <a:blip r:embed="rId2"/>
          <a:stretch>
            <a:fillRect/>
          </a:stretch>
        </p:blipFill>
        <p:spPr>
          <a:xfrm>
            <a:off x="0" y="-27817"/>
            <a:ext cx="5501898" cy="2395176"/>
          </a:xfrm>
          <a:prstGeom prst="rect">
            <a:avLst/>
          </a:prstGeom>
        </p:spPr>
      </p:pic>
      <p:pic>
        <p:nvPicPr>
          <p:cNvPr id="6" name="Picture 5">
            <a:extLst>
              <a:ext uri="{FF2B5EF4-FFF2-40B4-BE49-F238E27FC236}">
                <a16:creationId xmlns:a16="http://schemas.microsoft.com/office/drawing/2014/main" id="{ABDD0ED8-6992-DFA9-1051-F21D5278C0D1}"/>
              </a:ext>
            </a:extLst>
          </p:cNvPr>
          <p:cNvPicPr>
            <a:picLocks noChangeAspect="1"/>
          </p:cNvPicPr>
          <p:nvPr/>
        </p:nvPicPr>
        <p:blipFill>
          <a:blip r:embed="rId3"/>
          <a:stretch>
            <a:fillRect/>
          </a:stretch>
        </p:blipFill>
        <p:spPr>
          <a:xfrm>
            <a:off x="3388620" y="2409306"/>
            <a:ext cx="5731510" cy="2701290"/>
          </a:xfrm>
          <a:prstGeom prst="rect">
            <a:avLst/>
          </a:prstGeom>
        </p:spPr>
      </p:pic>
      <p:sp>
        <p:nvSpPr>
          <p:cNvPr id="7" name="TextBox 6">
            <a:extLst>
              <a:ext uri="{FF2B5EF4-FFF2-40B4-BE49-F238E27FC236}">
                <a16:creationId xmlns:a16="http://schemas.microsoft.com/office/drawing/2014/main" id="{3735FBF9-246B-E6B1-73E6-B5471BFB674D}"/>
              </a:ext>
            </a:extLst>
          </p:cNvPr>
          <p:cNvSpPr txBox="1"/>
          <p:nvPr/>
        </p:nvSpPr>
        <p:spPr>
          <a:xfrm>
            <a:off x="92987" y="3192651"/>
            <a:ext cx="3466111" cy="738664"/>
          </a:xfrm>
          <a:prstGeom prst="rect">
            <a:avLst/>
          </a:prstGeom>
          <a:noFill/>
        </p:spPr>
        <p:txBody>
          <a:bodyPr wrap="square" rtlCol="0">
            <a:spAutoFit/>
          </a:bodyPr>
          <a:lstStyle/>
          <a:p>
            <a:r>
              <a:rPr lang="en-IN" dirty="0"/>
              <a:t>Custom Audit dash board based on this time line we can track down the user activity on terminals also</a:t>
            </a:r>
          </a:p>
        </p:txBody>
      </p:sp>
    </p:spTree>
    <p:extLst>
      <p:ext uri="{BB962C8B-B14F-4D97-AF65-F5344CB8AC3E}">
        <p14:creationId xmlns:p14="http://schemas.microsoft.com/office/powerpoint/2010/main" val="1382836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9A745-51FE-F21D-8870-867537A46CCC}"/>
              </a:ext>
            </a:extLst>
          </p:cNvPr>
          <p:cNvSpPr>
            <a:spLocks noGrp="1"/>
          </p:cNvSpPr>
          <p:nvPr>
            <p:ph type="title"/>
          </p:nvPr>
        </p:nvSpPr>
        <p:spPr/>
        <p:txBody>
          <a:bodyPr/>
          <a:lstStyle/>
          <a:p>
            <a:endParaRPr lang="en-IN"/>
          </a:p>
        </p:txBody>
      </p:sp>
      <p:graphicFrame>
        <p:nvGraphicFramePr>
          <p:cNvPr id="3" name="Table 5">
            <a:extLst>
              <a:ext uri="{FF2B5EF4-FFF2-40B4-BE49-F238E27FC236}">
                <a16:creationId xmlns:a16="http://schemas.microsoft.com/office/drawing/2014/main" id="{38935484-7132-0F0C-5AED-10815FD3A93B}"/>
              </a:ext>
            </a:extLst>
          </p:cNvPr>
          <p:cNvGraphicFramePr>
            <a:graphicFrameLocks noGrp="1"/>
          </p:cNvGraphicFramePr>
          <p:nvPr>
            <p:extLst>
              <p:ext uri="{D42A27DB-BD31-4B8C-83A1-F6EECF244321}">
                <p14:modId xmlns:p14="http://schemas.microsoft.com/office/powerpoint/2010/main" val="615202215"/>
              </p:ext>
            </p:extLst>
          </p:nvPr>
        </p:nvGraphicFramePr>
        <p:xfrm>
          <a:off x="1297500" y="1123627"/>
          <a:ext cx="7149076" cy="3566150"/>
        </p:xfrm>
        <a:graphic>
          <a:graphicData uri="http://schemas.openxmlformats.org/drawingml/2006/table">
            <a:tbl>
              <a:tblPr firstRow="1" bandRow="1">
                <a:tableStyleId>{21E4AEA4-8DFA-4A89-87EB-49C32662AFE0}</a:tableStyleId>
              </a:tblPr>
              <a:tblGrid>
                <a:gridCol w="3496694">
                  <a:extLst>
                    <a:ext uri="{9D8B030D-6E8A-4147-A177-3AD203B41FA5}">
                      <a16:colId xmlns:a16="http://schemas.microsoft.com/office/drawing/2014/main" val="61891586"/>
                    </a:ext>
                  </a:extLst>
                </a:gridCol>
                <a:gridCol w="3652382">
                  <a:extLst>
                    <a:ext uri="{9D8B030D-6E8A-4147-A177-3AD203B41FA5}">
                      <a16:colId xmlns:a16="http://schemas.microsoft.com/office/drawing/2014/main" val="1481412997"/>
                    </a:ext>
                  </a:extLst>
                </a:gridCol>
              </a:tblGrid>
              <a:tr h="290387">
                <a:tc>
                  <a:txBody>
                    <a:bodyPr/>
                    <a:lstStyle/>
                    <a:p>
                      <a:r>
                        <a:rPr lang="en-IN" dirty="0">
                          <a:solidFill>
                            <a:schemeClr val="tx1"/>
                          </a:solidFill>
                        </a:rPr>
                        <a:t>Paper / Article </a:t>
                      </a:r>
                    </a:p>
                  </a:txBody>
                  <a:tcPr/>
                </a:tc>
                <a:tc>
                  <a:txBody>
                    <a:bodyPr/>
                    <a:lstStyle/>
                    <a:p>
                      <a:r>
                        <a:rPr lang="en-IN" dirty="0">
                          <a:solidFill>
                            <a:schemeClr val="tx1"/>
                          </a:solidFill>
                        </a:rPr>
                        <a:t>Description</a:t>
                      </a:r>
                    </a:p>
                  </a:txBody>
                  <a:tcPr/>
                </a:tc>
                <a:extLst>
                  <a:ext uri="{0D108BD9-81ED-4DB2-BD59-A6C34878D82A}">
                    <a16:rowId xmlns:a16="http://schemas.microsoft.com/office/drawing/2014/main" val="2207389456"/>
                  </a:ext>
                </a:extLst>
              </a:tr>
              <a:tr h="1705141">
                <a:tc>
                  <a:txBody>
                    <a:bodyPr/>
                    <a:lstStyle/>
                    <a:p>
                      <a:pPr marR="0" algn="l" rtl="0">
                        <a:lnSpc>
                          <a:spcPct val="100000"/>
                        </a:lnSpc>
                        <a:spcBef>
                          <a:spcPts val="0"/>
                        </a:spcBef>
                        <a:spcAft>
                          <a:spcPts val="0"/>
                        </a:spcAft>
                        <a:buClr>
                          <a:srgbClr val="000000"/>
                        </a:buClr>
                        <a:buFont typeface="Arial"/>
                      </a:pPr>
                      <a:r>
                        <a:rPr lang="en-US" sz="1400" b="1"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Information And Security Event Management System</a:t>
                      </a:r>
                    </a:p>
                    <a:p>
                      <a:r>
                        <a:rPr lang="en-US"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Research Paper by: Information And Security Event Management System</a:t>
                      </a:r>
                      <a:endParaRPr lang="en-IN"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This Paper focuses on proposing, analyzing, and evaluating cybersecurity solutions based on the Elastic Stack (ELK), which is widely used as an enterprise-grade logging suite and search engine. It discusses the importance of efficient log analysis, the impact of GDPR compliance within the ELK environment, and the role of Elasticsearch as a search engine.</a:t>
                      </a: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45795171"/>
                  </a:ext>
                </a:extLst>
              </a:tr>
              <a:tr h="1556209">
                <a:tc>
                  <a:txBody>
                    <a:bodyPr/>
                    <a:lstStyle/>
                    <a:p>
                      <a:r>
                        <a:rPr lang="en-US" sz="1400" b="1"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A Survey on Network Security Monitoring: Tools and Functionalities</a:t>
                      </a:r>
                    </a:p>
                    <a:p>
                      <a:r>
                        <a:rPr lang="en-US"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Research Paper by: </a:t>
                      </a:r>
                      <a:r>
                        <a:rPr lang="fi-FI"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Z. S. Younus, M. Alanezi</a:t>
                      </a:r>
                      <a:endParaRPr lang="en-IN"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This paper explores the growing prevalence of cybersecurity breaches and their impact on network infrastructure.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It highlights various protective measures such as antivirus software, firewalls, intrusion detection systems (IDS), and intrusion prevention systems (IPS) are employed to secure network devices. </a:t>
                      </a:r>
                      <a:endParaRPr lang="en-IN"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3208231567"/>
                  </a:ext>
                </a:extLst>
              </a:tr>
            </a:tbl>
          </a:graphicData>
        </a:graphic>
      </p:graphicFrame>
      <p:sp>
        <p:nvSpPr>
          <p:cNvPr id="4" name="Google Shape;1097;p33">
            <a:extLst>
              <a:ext uri="{FF2B5EF4-FFF2-40B4-BE49-F238E27FC236}">
                <a16:creationId xmlns:a16="http://schemas.microsoft.com/office/drawing/2014/main" id="{5686F101-888A-C8B5-9FAB-0A5A05D7B21C}"/>
              </a:ext>
            </a:extLst>
          </p:cNvPr>
          <p:cNvSpPr txBox="1">
            <a:spLocks/>
          </p:cNvSpPr>
          <p:nvPr/>
        </p:nvSpPr>
        <p:spPr>
          <a:xfrm>
            <a:off x="363540" y="-4168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IN"/>
              <a:t>Literature Review</a:t>
            </a:r>
            <a:endParaRPr lang="en-IN" dirty="0"/>
          </a:p>
        </p:txBody>
      </p:sp>
    </p:spTree>
    <p:extLst>
      <p:ext uri="{BB962C8B-B14F-4D97-AF65-F5344CB8AC3E}">
        <p14:creationId xmlns:p14="http://schemas.microsoft.com/office/powerpoint/2010/main" val="35227324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852C-367B-A0DF-77AC-C96620132EF5}"/>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C5661494-D004-15F7-B036-23E70B6AA050}"/>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3729C0B3-E9D4-FE73-99C7-F2597B0FB6E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E3789597-1BF2-9C7C-5476-1E05F29882A0}"/>
              </a:ext>
            </a:extLst>
          </p:cNvPr>
          <p:cNvPicPr>
            <a:picLocks noChangeAspect="1"/>
          </p:cNvPicPr>
          <p:nvPr/>
        </p:nvPicPr>
        <p:blipFill>
          <a:blip r:embed="rId2"/>
          <a:stretch>
            <a:fillRect/>
          </a:stretch>
        </p:blipFill>
        <p:spPr>
          <a:xfrm>
            <a:off x="75408" y="71301"/>
            <a:ext cx="4949190" cy="2178050"/>
          </a:xfrm>
          <a:prstGeom prst="rect">
            <a:avLst/>
          </a:prstGeom>
        </p:spPr>
      </p:pic>
      <p:pic>
        <p:nvPicPr>
          <p:cNvPr id="6" name="Picture 5">
            <a:extLst>
              <a:ext uri="{FF2B5EF4-FFF2-40B4-BE49-F238E27FC236}">
                <a16:creationId xmlns:a16="http://schemas.microsoft.com/office/drawing/2014/main" id="{FF444844-3E0C-71FE-1A3C-5EC9EFC1A952}"/>
              </a:ext>
            </a:extLst>
          </p:cNvPr>
          <p:cNvPicPr>
            <a:picLocks noChangeAspect="1"/>
          </p:cNvPicPr>
          <p:nvPr/>
        </p:nvPicPr>
        <p:blipFill>
          <a:blip r:embed="rId3"/>
          <a:stretch>
            <a:fillRect/>
          </a:stretch>
        </p:blipFill>
        <p:spPr>
          <a:xfrm>
            <a:off x="3464820" y="2361565"/>
            <a:ext cx="5731510" cy="2781935"/>
          </a:xfrm>
          <a:prstGeom prst="rect">
            <a:avLst/>
          </a:prstGeom>
        </p:spPr>
      </p:pic>
      <p:sp>
        <p:nvSpPr>
          <p:cNvPr id="7" name="TextBox 6">
            <a:extLst>
              <a:ext uri="{FF2B5EF4-FFF2-40B4-BE49-F238E27FC236}">
                <a16:creationId xmlns:a16="http://schemas.microsoft.com/office/drawing/2014/main" id="{4D5E24E1-7791-19F1-C025-D314610AAA72}"/>
              </a:ext>
            </a:extLst>
          </p:cNvPr>
          <p:cNvSpPr txBox="1"/>
          <p:nvPr/>
        </p:nvSpPr>
        <p:spPr>
          <a:xfrm>
            <a:off x="75408" y="2780880"/>
            <a:ext cx="3436565" cy="954107"/>
          </a:xfrm>
          <a:prstGeom prst="rect">
            <a:avLst/>
          </a:prstGeom>
          <a:noFill/>
        </p:spPr>
        <p:txBody>
          <a:bodyPr wrap="square" rtlCol="0">
            <a:spAutoFit/>
          </a:bodyPr>
          <a:lstStyle/>
          <a:p>
            <a:r>
              <a:rPr lang="en-US" dirty="0"/>
              <a:t>At which location, what time, what command, which user can executed a command we can track</a:t>
            </a:r>
          </a:p>
          <a:p>
            <a:r>
              <a:rPr lang="en-US" dirty="0"/>
              <a:t>down over here</a:t>
            </a:r>
            <a:endParaRPr lang="en-IN" dirty="0"/>
          </a:p>
        </p:txBody>
      </p:sp>
    </p:spTree>
    <p:extLst>
      <p:ext uri="{BB962C8B-B14F-4D97-AF65-F5344CB8AC3E}">
        <p14:creationId xmlns:p14="http://schemas.microsoft.com/office/powerpoint/2010/main" val="904464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11</a:t>
            </a:r>
            <a:endParaRPr dirty="0">
              <a:solidFill>
                <a:schemeClr val="lt1"/>
              </a:solidFill>
            </a:endParaRPr>
          </a:p>
        </p:txBody>
      </p:sp>
      <p:sp>
        <p:nvSpPr>
          <p:cNvPr id="1276" name="Google Shape;1276;p36"/>
          <p:cNvSpPr txBox="1">
            <a:spLocks noGrp="1"/>
          </p:cNvSpPr>
          <p:nvPr>
            <p:ph type="subTitle" idx="1"/>
          </p:nvPr>
        </p:nvSpPr>
        <p:spPr>
          <a:xfrm>
            <a:off x="3587114" y="2149900"/>
            <a:ext cx="4832843"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Detecting web attacks using Wazuh and </a:t>
            </a:r>
            <a:r>
              <a:rPr lang="en-IN" sz="1800" b="1" dirty="0" err="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teler</a:t>
            </a:r>
            <a:endPar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60428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64C02E-4AD3-41A4-8FB3-819EDF23BCAE}"/>
              </a:ext>
            </a:extLst>
          </p:cNvPr>
          <p:cNvPicPr>
            <a:picLocks noChangeAspect="1"/>
          </p:cNvPicPr>
          <p:nvPr/>
        </p:nvPicPr>
        <p:blipFill rotWithShape="1">
          <a:blip r:embed="rId2">
            <a:alphaModFix amt="20000"/>
          </a:blip>
          <a:srcRect b="10757"/>
          <a:stretch/>
        </p:blipFill>
        <p:spPr>
          <a:xfrm>
            <a:off x="1997852" y="457901"/>
            <a:ext cx="4785360" cy="4030279"/>
          </a:xfrm>
          <a:prstGeom prst="rect">
            <a:avLst/>
          </a:prstGeom>
        </p:spPr>
      </p:pic>
      <p:sp>
        <p:nvSpPr>
          <p:cNvPr id="8" name="TextBox 7">
            <a:extLst>
              <a:ext uri="{FF2B5EF4-FFF2-40B4-BE49-F238E27FC236}">
                <a16:creationId xmlns:a16="http://schemas.microsoft.com/office/drawing/2014/main" id="{21546D46-D532-BEFD-55E9-3363554D2763}"/>
              </a:ext>
            </a:extLst>
          </p:cNvPr>
          <p:cNvSpPr txBox="1"/>
          <p:nvPr/>
        </p:nvSpPr>
        <p:spPr>
          <a:xfrm>
            <a:off x="358140" y="1136630"/>
            <a:ext cx="8064785" cy="2308324"/>
          </a:xfrm>
          <a:prstGeom prst="rect">
            <a:avLst/>
          </a:prstGeom>
          <a:noFill/>
        </p:spPr>
        <p:txBody>
          <a:bodyPr wrap="square">
            <a:spAutoFit/>
          </a:bodyPr>
          <a:lstStyle/>
          <a:p>
            <a:r>
              <a:rPr lang="en-IN" sz="1600" dirty="0">
                <a:solidFill>
                  <a:schemeClr val="tx1"/>
                </a:solidFill>
                <a:effectLst/>
                <a:latin typeface="Times New Roman" panose="02020603050405020304" pitchFamily="18" charset="0"/>
                <a:ea typeface="Times New Roman" panose="02020603050405020304" pitchFamily="18" charset="0"/>
              </a:rPr>
              <a:t>Wazuh is an open-source, free unified XDR and SIEM platform that can be highly customised to meet the demands of any kind of organisation. Wazuh provides use cases such as automatic threat response and security monitoring. This blog post will concentrate on detecting web attacks. We can identify common online attacks with Wazuh. We integrate </a:t>
            </a:r>
            <a:r>
              <a:rPr lang="en-IN" sz="1600" dirty="0" err="1">
                <a:solidFill>
                  <a:schemeClr val="tx1"/>
                </a:solidFill>
                <a:effectLst/>
                <a:latin typeface="Times New Roman" panose="02020603050405020304" pitchFamily="18" charset="0"/>
                <a:ea typeface="Times New Roman" panose="02020603050405020304" pitchFamily="18" charset="0"/>
              </a:rPr>
              <a:t>teler</a:t>
            </a:r>
            <a:r>
              <a:rPr lang="en-IN" sz="1600" dirty="0">
                <a:solidFill>
                  <a:schemeClr val="tx1"/>
                </a:solidFill>
                <a:effectLst/>
                <a:latin typeface="Times New Roman" panose="02020603050405020304" pitchFamily="18" charset="0"/>
                <a:ea typeface="Times New Roman" panose="02020603050405020304" pitchFamily="18" charset="0"/>
              </a:rPr>
              <a:t>, a lightweight HTTP IDS, to further improve </a:t>
            </a:r>
            <a:r>
              <a:rPr lang="en-IN" sz="1600" dirty="0" err="1">
                <a:solidFill>
                  <a:schemeClr val="tx1"/>
                </a:solidFill>
                <a:effectLst/>
                <a:latin typeface="Times New Roman" panose="02020603050405020304" pitchFamily="18" charset="0"/>
                <a:ea typeface="Times New Roman" panose="02020603050405020304" pitchFamily="18" charset="0"/>
              </a:rPr>
              <a:t>Wazuh's</a:t>
            </a:r>
            <a:r>
              <a:rPr lang="en-IN" sz="1600" dirty="0">
                <a:solidFill>
                  <a:schemeClr val="tx1"/>
                </a:solidFill>
                <a:effectLst/>
                <a:latin typeface="Times New Roman" panose="02020603050405020304" pitchFamily="18" charset="0"/>
                <a:ea typeface="Times New Roman" panose="02020603050405020304" pitchFamily="18" charset="0"/>
              </a:rPr>
              <a:t> web detection capabilities. Web exploits such as upload assaults, directory traversal, and HTML injection attacks can be found using Wazuh and </a:t>
            </a:r>
            <a:r>
              <a:rPr lang="en-IN" sz="1600" dirty="0" err="1">
                <a:solidFill>
                  <a:schemeClr val="tx1"/>
                </a:solidFill>
                <a:effectLst/>
                <a:latin typeface="Times New Roman" panose="02020603050405020304" pitchFamily="18" charset="0"/>
                <a:ea typeface="Times New Roman" panose="02020603050405020304" pitchFamily="18" charset="0"/>
              </a:rPr>
              <a:t>Teler</a:t>
            </a:r>
            <a:r>
              <a:rPr lang="en-IN" sz="1600" dirty="0">
                <a:solidFill>
                  <a:schemeClr val="tx1"/>
                </a:solidFill>
                <a:effectLst/>
                <a:latin typeface="Times New Roman" panose="02020603050405020304" pitchFamily="18" charset="0"/>
                <a:ea typeface="Times New Roman" panose="02020603050405020304" pitchFamily="18" charset="0"/>
              </a:rPr>
              <a:t>.</a:t>
            </a:r>
          </a:p>
          <a:p>
            <a:br>
              <a:rPr lang="en-IN" sz="1600" dirty="0">
                <a:solidFill>
                  <a:schemeClr val="tx1"/>
                </a:solidFill>
                <a:effectLst/>
                <a:latin typeface="Times New Roman" panose="02020603050405020304" pitchFamily="18" charset="0"/>
                <a:ea typeface="Times New Roman" panose="02020603050405020304" pitchFamily="18" charset="0"/>
              </a:rPr>
            </a:br>
            <a:r>
              <a:rPr lang="en-IN" sz="1600" dirty="0">
                <a:solidFill>
                  <a:schemeClr val="tx1"/>
                </a:solidFill>
                <a:effectLst/>
                <a:latin typeface="Times New Roman" panose="02020603050405020304" pitchFamily="18" charset="0"/>
                <a:ea typeface="Times New Roman" panose="02020603050405020304" pitchFamily="18" charset="0"/>
              </a:rPr>
              <a:t>In our configuration, we set up </a:t>
            </a:r>
            <a:r>
              <a:rPr lang="en-IN" sz="1600" dirty="0" err="1">
                <a:solidFill>
                  <a:schemeClr val="tx1"/>
                </a:solidFill>
                <a:effectLst/>
                <a:latin typeface="Times New Roman" panose="02020603050405020304" pitchFamily="18" charset="0"/>
                <a:ea typeface="Times New Roman" panose="02020603050405020304" pitchFamily="18" charset="0"/>
              </a:rPr>
              <a:t>teler</a:t>
            </a:r>
            <a:r>
              <a:rPr lang="en-IN" sz="1600" dirty="0">
                <a:solidFill>
                  <a:schemeClr val="tx1"/>
                </a:solidFill>
                <a:effectLst/>
                <a:latin typeface="Times New Roman" panose="02020603050405020304" pitchFamily="18" charset="0"/>
                <a:ea typeface="Times New Roman" panose="02020603050405020304" pitchFamily="18" charset="0"/>
              </a:rPr>
              <a:t> and DVWA (Damn Vulnerable Web Application) on an Ubuntu 20.04 endpoint. We then configure Wazuh to ingest and </a:t>
            </a:r>
            <a:r>
              <a:rPr lang="en-IN" sz="1600" dirty="0" err="1">
                <a:solidFill>
                  <a:schemeClr val="tx1"/>
                </a:solidFill>
                <a:effectLst/>
                <a:latin typeface="Times New Roman" panose="02020603050405020304" pitchFamily="18" charset="0"/>
                <a:ea typeface="Times New Roman" panose="02020603050405020304" pitchFamily="18" charset="0"/>
              </a:rPr>
              <a:t>analyze</a:t>
            </a:r>
            <a:r>
              <a:rPr lang="en-IN" sz="1600" dirty="0">
                <a:solidFill>
                  <a:schemeClr val="tx1"/>
                </a:solidFill>
                <a:effectLst/>
                <a:latin typeface="Times New Roman" panose="02020603050405020304" pitchFamily="18" charset="0"/>
                <a:ea typeface="Times New Roman" panose="02020603050405020304" pitchFamily="18" charset="0"/>
              </a:rPr>
              <a:t> </a:t>
            </a:r>
            <a:r>
              <a:rPr lang="en-IN" sz="1600" dirty="0" err="1">
                <a:solidFill>
                  <a:schemeClr val="tx1"/>
                </a:solidFill>
                <a:effectLst/>
                <a:latin typeface="Times New Roman" panose="02020603050405020304" pitchFamily="18" charset="0"/>
                <a:ea typeface="Times New Roman" panose="02020603050405020304" pitchFamily="18" charset="0"/>
              </a:rPr>
              <a:t>teler</a:t>
            </a:r>
            <a:r>
              <a:rPr lang="en-IN" sz="1600" dirty="0">
                <a:solidFill>
                  <a:schemeClr val="tx1"/>
                </a:solidFill>
                <a:effectLst/>
                <a:latin typeface="Times New Roman" panose="02020603050405020304" pitchFamily="18" charset="0"/>
                <a:ea typeface="Times New Roman" panose="02020603050405020304" pitchFamily="18" charset="0"/>
              </a:rPr>
              <a:t> logs.</a:t>
            </a:r>
            <a:endParaRPr lang="en-IN" sz="1600" dirty="0">
              <a:solidFill>
                <a:schemeClr val="tx1"/>
              </a:solidFill>
            </a:endParaRPr>
          </a:p>
        </p:txBody>
      </p:sp>
    </p:spTree>
    <p:extLst>
      <p:ext uri="{BB962C8B-B14F-4D97-AF65-F5344CB8AC3E}">
        <p14:creationId xmlns:p14="http://schemas.microsoft.com/office/powerpoint/2010/main" val="17538248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D22C-C798-ECA1-355A-E793B748E976}"/>
              </a:ext>
            </a:extLst>
          </p:cNvPr>
          <p:cNvSpPr>
            <a:spLocks noGrp="1"/>
          </p:cNvSpPr>
          <p:nvPr>
            <p:ph type="title"/>
          </p:nvPr>
        </p:nvSpPr>
        <p:spPr/>
        <p:txBody>
          <a:bodyPr/>
          <a:lstStyle/>
          <a:p>
            <a:r>
              <a:rPr lang="en-IN" sz="2400" dirty="0"/>
              <a:t>Local rules for the fetch the </a:t>
            </a:r>
            <a:r>
              <a:rPr lang="en-IN" sz="2400" dirty="0" err="1"/>
              <a:t>teler</a:t>
            </a:r>
            <a:r>
              <a:rPr lang="en-IN" sz="2400" dirty="0"/>
              <a:t> logs</a:t>
            </a:r>
          </a:p>
        </p:txBody>
      </p:sp>
      <p:sp>
        <p:nvSpPr>
          <p:cNvPr id="3" name="Title 2">
            <a:extLst>
              <a:ext uri="{FF2B5EF4-FFF2-40B4-BE49-F238E27FC236}">
                <a16:creationId xmlns:a16="http://schemas.microsoft.com/office/drawing/2014/main" id="{37777C75-0CB5-95F7-ABEA-9CCD3C515640}"/>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C837C6F0-DC93-F2B7-145C-98973AF03A15}"/>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A193232-06E0-B426-1881-BFA8B5C6B217}"/>
              </a:ext>
            </a:extLst>
          </p:cNvPr>
          <p:cNvPicPr>
            <a:picLocks noChangeAspect="1"/>
          </p:cNvPicPr>
          <p:nvPr/>
        </p:nvPicPr>
        <p:blipFill rotWithShape="1">
          <a:blip r:embed="rId2"/>
          <a:srcRect r="49701" b="62268"/>
          <a:stretch/>
        </p:blipFill>
        <p:spPr bwMode="auto">
          <a:xfrm>
            <a:off x="-206428" y="0"/>
            <a:ext cx="4310589" cy="1623663"/>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9AA9D83D-DCFD-14D5-D635-58206FDADF29}"/>
              </a:ext>
            </a:extLst>
          </p:cNvPr>
          <p:cNvPicPr>
            <a:picLocks noChangeAspect="1"/>
          </p:cNvPicPr>
          <p:nvPr/>
        </p:nvPicPr>
        <p:blipFill>
          <a:blip r:embed="rId3"/>
          <a:stretch>
            <a:fillRect/>
          </a:stretch>
        </p:blipFill>
        <p:spPr>
          <a:xfrm>
            <a:off x="3045417" y="2074061"/>
            <a:ext cx="5635459" cy="3052720"/>
          </a:xfrm>
          <a:prstGeom prst="rect">
            <a:avLst/>
          </a:prstGeom>
        </p:spPr>
      </p:pic>
      <p:sp>
        <p:nvSpPr>
          <p:cNvPr id="7" name="TextBox 6">
            <a:extLst>
              <a:ext uri="{FF2B5EF4-FFF2-40B4-BE49-F238E27FC236}">
                <a16:creationId xmlns:a16="http://schemas.microsoft.com/office/drawing/2014/main" id="{0122CAC9-D69F-AE85-E680-FDE8D5655BF0}"/>
              </a:ext>
            </a:extLst>
          </p:cNvPr>
          <p:cNvSpPr txBox="1"/>
          <p:nvPr/>
        </p:nvSpPr>
        <p:spPr>
          <a:xfrm>
            <a:off x="4447452" y="475452"/>
            <a:ext cx="3270703" cy="307777"/>
          </a:xfrm>
          <a:prstGeom prst="rect">
            <a:avLst/>
          </a:prstGeom>
          <a:noFill/>
        </p:spPr>
        <p:txBody>
          <a:bodyPr wrap="square" rtlCol="0">
            <a:spAutoFit/>
          </a:bodyPr>
          <a:lstStyle/>
          <a:p>
            <a:r>
              <a:rPr lang="en-IN" dirty="0" err="1"/>
              <a:t>Teler</a:t>
            </a:r>
            <a:r>
              <a:rPr lang="en-IN" dirty="0"/>
              <a:t> configuration and started </a:t>
            </a:r>
          </a:p>
        </p:txBody>
      </p:sp>
    </p:spTree>
    <p:extLst>
      <p:ext uri="{BB962C8B-B14F-4D97-AF65-F5344CB8AC3E}">
        <p14:creationId xmlns:p14="http://schemas.microsoft.com/office/powerpoint/2010/main" val="378043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DC4E-B241-49AB-4904-70D8075E6952}"/>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32A13255-51FC-F5DB-5DA4-48F7DF8D1C7A}"/>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47153A63-C312-1741-F82E-EDFB9249234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434C4845-230E-BF26-27A1-A135C0E85C87}"/>
              </a:ext>
            </a:extLst>
          </p:cNvPr>
          <p:cNvPicPr>
            <a:picLocks noChangeAspect="1"/>
          </p:cNvPicPr>
          <p:nvPr/>
        </p:nvPicPr>
        <p:blipFill>
          <a:blip r:embed="rId2"/>
          <a:stretch>
            <a:fillRect/>
          </a:stretch>
        </p:blipFill>
        <p:spPr>
          <a:xfrm>
            <a:off x="1706245" y="853326"/>
            <a:ext cx="5731510" cy="3994785"/>
          </a:xfrm>
          <a:prstGeom prst="rect">
            <a:avLst/>
          </a:prstGeom>
        </p:spPr>
      </p:pic>
      <p:sp>
        <p:nvSpPr>
          <p:cNvPr id="7" name="TextBox 6">
            <a:extLst>
              <a:ext uri="{FF2B5EF4-FFF2-40B4-BE49-F238E27FC236}">
                <a16:creationId xmlns:a16="http://schemas.microsoft.com/office/drawing/2014/main" id="{8D5D306C-F958-9B90-EFB4-9726E234A922}"/>
              </a:ext>
            </a:extLst>
          </p:cNvPr>
          <p:cNvSpPr txBox="1"/>
          <p:nvPr/>
        </p:nvSpPr>
        <p:spPr>
          <a:xfrm>
            <a:off x="1493648" y="257171"/>
            <a:ext cx="6170263" cy="523220"/>
          </a:xfrm>
          <a:prstGeom prst="rect">
            <a:avLst/>
          </a:prstGeom>
          <a:noFill/>
        </p:spPr>
        <p:txBody>
          <a:bodyPr wrap="square">
            <a:spAutoFit/>
          </a:bodyPr>
          <a:lstStyle/>
          <a:p>
            <a:r>
              <a:rPr lang="en-US" sz="1400" dirty="0"/>
              <a:t>Attack emulation – I have used </a:t>
            </a:r>
            <a:r>
              <a:rPr lang="en-US" sz="1400" dirty="0" err="1"/>
              <a:t>Nikto</a:t>
            </a:r>
            <a:r>
              <a:rPr lang="en-US" sz="1400" dirty="0"/>
              <a:t> to launch an attack against the vulnerable web application</a:t>
            </a:r>
            <a:endParaRPr lang="en-IN" dirty="0"/>
          </a:p>
        </p:txBody>
      </p:sp>
    </p:spTree>
    <p:extLst>
      <p:ext uri="{BB962C8B-B14F-4D97-AF65-F5344CB8AC3E}">
        <p14:creationId xmlns:p14="http://schemas.microsoft.com/office/powerpoint/2010/main" val="23195207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EE81-B5CE-501B-1DB5-DBC9E1CC9321}"/>
              </a:ext>
            </a:extLst>
          </p:cNvPr>
          <p:cNvSpPr>
            <a:spLocks noGrp="1"/>
          </p:cNvSpPr>
          <p:nvPr>
            <p:ph type="title"/>
          </p:nvPr>
        </p:nvSpPr>
        <p:spPr>
          <a:xfrm>
            <a:off x="5685570" y="626810"/>
            <a:ext cx="3458430" cy="812100"/>
          </a:xfrm>
        </p:spPr>
        <p:txBody>
          <a:bodyPr/>
          <a:lstStyle/>
          <a:p>
            <a:r>
              <a:rPr lang="en-US" sz="1800" dirty="0"/>
              <a:t>Attack emulation – I have used </a:t>
            </a:r>
            <a:r>
              <a:rPr lang="en-US" sz="1800" dirty="0" err="1"/>
              <a:t>Nikto</a:t>
            </a:r>
            <a:r>
              <a:rPr lang="en-US" sz="1800" dirty="0"/>
              <a:t> to launch an attack against the vulnerable web application</a:t>
            </a:r>
            <a:endParaRPr lang="en-IN" sz="1800" dirty="0"/>
          </a:p>
        </p:txBody>
      </p:sp>
      <p:sp>
        <p:nvSpPr>
          <p:cNvPr id="3" name="Title 2">
            <a:extLst>
              <a:ext uri="{FF2B5EF4-FFF2-40B4-BE49-F238E27FC236}">
                <a16:creationId xmlns:a16="http://schemas.microsoft.com/office/drawing/2014/main" id="{F5CF60A3-666D-5A8B-9FA5-407B7515D568}"/>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BC5B4D22-AA7F-5718-7ECB-6BA19BA4B6C9}"/>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B57F0AC3-2C0F-BCB1-BAF1-FE7ECC1B9DD6}"/>
              </a:ext>
            </a:extLst>
          </p:cNvPr>
          <p:cNvPicPr>
            <a:picLocks noChangeAspect="1"/>
          </p:cNvPicPr>
          <p:nvPr/>
        </p:nvPicPr>
        <p:blipFill>
          <a:blip r:embed="rId2"/>
          <a:stretch>
            <a:fillRect/>
          </a:stretch>
        </p:blipFill>
        <p:spPr>
          <a:xfrm>
            <a:off x="3582971" y="2757170"/>
            <a:ext cx="5731510" cy="2386330"/>
          </a:xfrm>
          <a:prstGeom prst="rect">
            <a:avLst/>
          </a:prstGeom>
        </p:spPr>
      </p:pic>
      <p:pic>
        <p:nvPicPr>
          <p:cNvPr id="6" name="Picture 5">
            <a:extLst>
              <a:ext uri="{FF2B5EF4-FFF2-40B4-BE49-F238E27FC236}">
                <a16:creationId xmlns:a16="http://schemas.microsoft.com/office/drawing/2014/main" id="{A9AA43FE-0EF0-20B7-0A23-3E863FB8F5FD}"/>
              </a:ext>
            </a:extLst>
          </p:cNvPr>
          <p:cNvPicPr>
            <a:picLocks noChangeAspect="1"/>
          </p:cNvPicPr>
          <p:nvPr/>
        </p:nvPicPr>
        <p:blipFill>
          <a:blip r:embed="rId3"/>
          <a:stretch>
            <a:fillRect/>
          </a:stretch>
        </p:blipFill>
        <p:spPr>
          <a:xfrm>
            <a:off x="-36567" y="0"/>
            <a:ext cx="5731510" cy="2877820"/>
          </a:xfrm>
          <a:prstGeom prst="rect">
            <a:avLst/>
          </a:prstGeom>
        </p:spPr>
      </p:pic>
      <p:sp>
        <p:nvSpPr>
          <p:cNvPr id="7" name="Title 1">
            <a:extLst>
              <a:ext uri="{FF2B5EF4-FFF2-40B4-BE49-F238E27FC236}">
                <a16:creationId xmlns:a16="http://schemas.microsoft.com/office/drawing/2014/main" id="{2C247AC6-8DCC-DFEA-AE32-2FB4C1C18564}"/>
              </a:ext>
            </a:extLst>
          </p:cNvPr>
          <p:cNvSpPr txBox="1">
            <a:spLocks/>
          </p:cNvSpPr>
          <p:nvPr/>
        </p:nvSpPr>
        <p:spPr>
          <a:xfrm>
            <a:off x="-36567" y="3604610"/>
            <a:ext cx="3458430" cy="81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ecular One"/>
              <a:buNone/>
              <a:defRPr sz="5000" b="0" i="0" u="none" strike="noStrike" cap="none">
                <a:solidFill>
                  <a:schemeClr val="dk1"/>
                </a:solidFill>
                <a:latin typeface="Secular One"/>
                <a:ea typeface="Secular One"/>
                <a:cs typeface="Secular One"/>
                <a:sym typeface="Secular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1800" dirty="0"/>
              <a:t>All </a:t>
            </a:r>
            <a:r>
              <a:rPr lang="en-US" sz="1800" dirty="0" err="1"/>
              <a:t>teler</a:t>
            </a:r>
            <a:r>
              <a:rPr lang="en-US" sz="1800" dirty="0"/>
              <a:t> logs are </a:t>
            </a:r>
            <a:r>
              <a:rPr lang="en-IN" sz="1800" dirty="0"/>
              <a:t>forwarded</a:t>
            </a:r>
            <a:r>
              <a:rPr lang="en-US" sz="1800" dirty="0"/>
              <a:t> into the Wazuh server </a:t>
            </a:r>
            <a:r>
              <a:rPr lang="en-IN" sz="1800" dirty="0"/>
              <a:t>dashboards </a:t>
            </a:r>
          </a:p>
        </p:txBody>
      </p:sp>
    </p:spTree>
    <p:extLst>
      <p:ext uri="{BB962C8B-B14F-4D97-AF65-F5344CB8AC3E}">
        <p14:creationId xmlns:p14="http://schemas.microsoft.com/office/powerpoint/2010/main" val="887269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12</a:t>
            </a:r>
            <a:endParaRPr dirty="0">
              <a:solidFill>
                <a:schemeClr val="lt1"/>
              </a:solidFill>
            </a:endParaRPr>
          </a:p>
        </p:txBody>
      </p:sp>
      <p:sp>
        <p:nvSpPr>
          <p:cNvPr id="1276" name="Google Shape;1276;p36"/>
          <p:cNvSpPr txBox="1">
            <a:spLocks noGrp="1"/>
          </p:cNvSpPr>
          <p:nvPr>
            <p:ph type="subTitle" idx="1"/>
          </p:nvPr>
        </p:nvSpPr>
        <p:spPr>
          <a:xfrm>
            <a:off x="3587114" y="2273884"/>
            <a:ext cx="4832843"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b="1" dirty="0">
                <a:solidFill>
                  <a:srgbClr val="2F5496"/>
                </a:solidFill>
                <a:latin typeface="Times New Roman" panose="02020603050405020304" pitchFamily="18" charset="0"/>
                <a:cs typeface="Times New Roman" panose="02020603050405020304" pitchFamily="18" charset="0"/>
              </a:rPr>
              <a:t>IDS Detection (Network Detection)</a:t>
            </a: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0446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2EFF-415C-45B8-0BC5-8FCEEDDE3F74}"/>
              </a:ext>
            </a:extLst>
          </p:cNvPr>
          <p:cNvSpPr>
            <a:spLocks noGrp="1"/>
          </p:cNvSpPr>
          <p:nvPr>
            <p:ph type="title"/>
          </p:nvPr>
        </p:nvSpPr>
        <p:spPr>
          <a:xfrm>
            <a:off x="318328" y="438763"/>
            <a:ext cx="8474400" cy="572700"/>
          </a:xfrm>
        </p:spPr>
        <p:txBody>
          <a:bodyPr/>
          <a:lstStyle/>
          <a:p>
            <a:r>
              <a:rPr lang="en-IN" dirty="0"/>
              <a:t>IDS Detection (Network Detection)</a:t>
            </a:r>
          </a:p>
        </p:txBody>
      </p:sp>
      <p:sp>
        <p:nvSpPr>
          <p:cNvPr id="3" name="Text Placeholder 2">
            <a:extLst>
              <a:ext uri="{FF2B5EF4-FFF2-40B4-BE49-F238E27FC236}">
                <a16:creationId xmlns:a16="http://schemas.microsoft.com/office/drawing/2014/main" id="{97B88AF2-2F35-D57D-EAF4-E6A03DE4780A}"/>
              </a:ext>
            </a:extLst>
          </p:cNvPr>
          <p:cNvSpPr>
            <a:spLocks noGrp="1"/>
          </p:cNvSpPr>
          <p:nvPr>
            <p:ph type="body" idx="1"/>
          </p:nvPr>
        </p:nvSpPr>
        <p:spPr>
          <a:xfrm>
            <a:off x="1297499" y="1005840"/>
            <a:ext cx="7607349" cy="3472910"/>
          </a:xfrm>
        </p:spPr>
        <p:txBody>
          <a:bodyPr>
            <a:normAutofit/>
          </a:bodyPr>
          <a:lstStyle/>
          <a:p>
            <a:pPr marL="488950" indent="-342900">
              <a:buAutoNum type="arabicPeriod"/>
            </a:pPr>
            <a:r>
              <a:rPr lang="en-US" b="1" u="sng" dirty="0"/>
              <a:t>Complex Network Landscape</a:t>
            </a:r>
            <a:r>
              <a:rPr lang="en-US" dirty="0"/>
              <a:t>: The proliferation of diverse devices in networks presents challenges in detecting and responding to threats in real-time due to the sheer volume and variety of nodes.</a:t>
            </a:r>
          </a:p>
          <a:p>
            <a:pPr marL="488950" indent="-342900">
              <a:buAutoNum type="arabicPeriod"/>
            </a:pPr>
            <a:r>
              <a:rPr lang="en-US" b="1" u="sng" dirty="0"/>
              <a:t>Evolution of Security Technology</a:t>
            </a:r>
            <a:r>
              <a:rPr lang="en-US" dirty="0"/>
              <a:t>: To streamline threat response efforts, Extended Detection and Response (XDR) solutions have emerged, leveraging automation to analyze data from monitored endpoints and swiftly respond to suspicious activities.</a:t>
            </a:r>
          </a:p>
          <a:p>
            <a:pPr marL="488950" indent="-342900">
              <a:buAutoNum type="arabicPeriod"/>
            </a:pPr>
            <a:r>
              <a:rPr lang="en-US" b="1" u="sng" dirty="0"/>
              <a:t>Suricata Intrusion Detection System</a:t>
            </a:r>
            <a:r>
              <a:rPr lang="en-US" dirty="0"/>
              <a:t>: Suricata, an advanced intrusion detection system, is capable of scrutinizing network events and triggering alerts upon detecting potentially malicious behavior, offering a proactive defense against network threats.</a:t>
            </a:r>
          </a:p>
          <a:p>
            <a:pPr marL="488950" indent="-342900">
              <a:buAutoNum type="arabicPeriod"/>
            </a:pPr>
            <a:r>
              <a:rPr lang="en-US" b="1" u="sng" dirty="0"/>
              <a:t>Integration with Wazuh</a:t>
            </a:r>
            <a:r>
              <a:rPr lang="en-US" dirty="0"/>
              <a:t>: By integrating Suricata with the Wazuh active response module, administrators can augment the XDR capabilities of Wazuh. This integration enables automated responses to specific events detected by Suricata on monitored endpoints, enhancing overall threat mitigation efforts.</a:t>
            </a:r>
          </a:p>
          <a:p>
            <a:pPr marL="488950" indent="-342900">
              <a:buAutoNum type="arabicPeriod"/>
            </a:pPr>
            <a:r>
              <a:rPr lang="en-US" b="1" u="sng" dirty="0"/>
              <a:t>Endpoint Protection Against Network Attacks</a:t>
            </a:r>
            <a:r>
              <a:rPr lang="en-US" dirty="0"/>
              <a:t>: This blog post delves into the practical implementation of leveraging Suricata and the Wazuh active response module to fortify endpoint security against network-based threats, providing a comprehensive defense strategy for modern network environments.</a:t>
            </a:r>
            <a:endParaRPr lang="en-IN" dirty="0"/>
          </a:p>
        </p:txBody>
      </p:sp>
    </p:spTree>
    <p:extLst>
      <p:ext uri="{BB962C8B-B14F-4D97-AF65-F5344CB8AC3E}">
        <p14:creationId xmlns:p14="http://schemas.microsoft.com/office/powerpoint/2010/main" val="28152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9EB4-4CD3-8384-4A87-D40D398F711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3698C3E-E6E4-DA27-47FF-DA82EE9D53A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AFE1703-6AC6-9B31-B5A0-027F9EA1FAF0}"/>
              </a:ext>
            </a:extLst>
          </p:cNvPr>
          <p:cNvPicPr>
            <a:picLocks noChangeAspect="1"/>
          </p:cNvPicPr>
          <p:nvPr/>
        </p:nvPicPr>
        <p:blipFill rotWithShape="1">
          <a:blip r:embed="rId2"/>
          <a:srcRect t="59214" r="54538"/>
          <a:stretch/>
        </p:blipFill>
        <p:spPr>
          <a:xfrm>
            <a:off x="145245" y="664750"/>
            <a:ext cx="6424368" cy="3242078"/>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8B165BC3-1700-CCDE-2C45-B32CE9653435}"/>
              </a:ext>
            </a:extLst>
          </p:cNvPr>
          <p:cNvPicPr>
            <a:picLocks noChangeAspect="1"/>
          </p:cNvPicPr>
          <p:nvPr/>
        </p:nvPicPr>
        <p:blipFill>
          <a:blip r:embed="rId3"/>
          <a:stretch>
            <a:fillRect/>
          </a:stretch>
        </p:blipFill>
        <p:spPr>
          <a:xfrm>
            <a:off x="4044462" y="2749260"/>
            <a:ext cx="5099538" cy="2280273"/>
          </a:xfrm>
          <a:prstGeom prst="rect">
            <a:avLst/>
          </a:prstGeom>
        </p:spPr>
      </p:pic>
      <p:sp>
        <p:nvSpPr>
          <p:cNvPr id="7" name="TextBox 6">
            <a:extLst>
              <a:ext uri="{FF2B5EF4-FFF2-40B4-BE49-F238E27FC236}">
                <a16:creationId xmlns:a16="http://schemas.microsoft.com/office/drawing/2014/main" id="{1ACA6BB8-B30C-C491-1CDD-C5A92AD92BD5}"/>
              </a:ext>
            </a:extLst>
          </p:cNvPr>
          <p:cNvSpPr txBox="1"/>
          <p:nvPr/>
        </p:nvSpPr>
        <p:spPr>
          <a:xfrm>
            <a:off x="2307310" y="117327"/>
            <a:ext cx="4630118" cy="307777"/>
          </a:xfrm>
          <a:prstGeom prst="rect">
            <a:avLst/>
          </a:prstGeom>
          <a:noFill/>
        </p:spPr>
        <p:txBody>
          <a:bodyPr wrap="square">
            <a:spAutoFit/>
          </a:bodyPr>
          <a:lstStyle/>
          <a:p>
            <a:r>
              <a:rPr lang="en-IN" dirty="0"/>
              <a:t>ICMP ping Attack send to the endpoint </a:t>
            </a:r>
          </a:p>
        </p:txBody>
      </p:sp>
    </p:spTree>
    <p:extLst>
      <p:ext uri="{BB962C8B-B14F-4D97-AF65-F5344CB8AC3E}">
        <p14:creationId xmlns:p14="http://schemas.microsoft.com/office/powerpoint/2010/main" val="1288769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714F-7E80-1665-54CC-E7765DC65291}"/>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7BCB9524-354C-C0C4-13C8-703949C0A0F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CDF87EF-09BA-EE56-D3F5-945AA4B4C863}"/>
              </a:ext>
            </a:extLst>
          </p:cNvPr>
          <p:cNvPicPr>
            <a:picLocks noChangeAspect="1"/>
          </p:cNvPicPr>
          <p:nvPr/>
        </p:nvPicPr>
        <p:blipFill>
          <a:blip r:embed="rId2"/>
          <a:stretch>
            <a:fillRect/>
          </a:stretch>
        </p:blipFill>
        <p:spPr>
          <a:xfrm>
            <a:off x="0" y="367946"/>
            <a:ext cx="9144000" cy="4407608"/>
          </a:xfrm>
          <a:prstGeom prst="rect">
            <a:avLst/>
          </a:prstGeom>
        </p:spPr>
      </p:pic>
    </p:spTree>
    <p:extLst>
      <p:ext uri="{BB962C8B-B14F-4D97-AF65-F5344CB8AC3E}">
        <p14:creationId xmlns:p14="http://schemas.microsoft.com/office/powerpoint/2010/main" val="6418338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48990-CC13-91F6-BA9F-506459A53C46}"/>
              </a:ext>
            </a:extLst>
          </p:cNvPr>
          <p:cNvSpPr>
            <a:spLocks noGrp="1"/>
          </p:cNvSpPr>
          <p:nvPr>
            <p:ph type="title"/>
          </p:nvPr>
        </p:nvSpPr>
        <p:spPr/>
        <p:txBody>
          <a:bodyPr/>
          <a:lstStyle/>
          <a:p>
            <a:endParaRPr lang="en-IN"/>
          </a:p>
        </p:txBody>
      </p:sp>
      <p:graphicFrame>
        <p:nvGraphicFramePr>
          <p:cNvPr id="3" name="Table 5">
            <a:extLst>
              <a:ext uri="{FF2B5EF4-FFF2-40B4-BE49-F238E27FC236}">
                <a16:creationId xmlns:a16="http://schemas.microsoft.com/office/drawing/2014/main" id="{F493C754-64E1-4A4A-4A12-8FF791F2EF1E}"/>
              </a:ext>
            </a:extLst>
          </p:cNvPr>
          <p:cNvGraphicFramePr>
            <a:graphicFrameLocks noGrp="1"/>
          </p:cNvGraphicFramePr>
          <p:nvPr>
            <p:extLst>
              <p:ext uri="{D42A27DB-BD31-4B8C-83A1-F6EECF244321}">
                <p14:modId xmlns:p14="http://schemas.microsoft.com/office/powerpoint/2010/main" val="3896333894"/>
              </p:ext>
            </p:extLst>
          </p:nvPr>
        </p:nvGraphicFramePr>
        <p:xfrm>
          <a:off x="1297500" y="1115878"/>
          <a:ext cx="7149076" cy="3566150"/>
        </p:xfrm>
        <a:graphic>
          <a:graphicData uri="http://schemas.openxmlformats.org/drawingml/2006/table">
            <a:tbl>
              <a:tblPr firstRow="1" bandRow="1">
                <a:tableStyleId>{21E4AEA4-8DFA-4A89-87EB-49C32662AFE0}</a:tableStyleId>
              </a:tblPr>
              <a:tblGrid>
                <a:gridCol w="3496694">
                  <a:extLst>
                    <a:ext uri="{9D8B030D-6E8A-4147-A177-3AD203B41FA5}">
                      <a16:colId xmlns:a16="http://schemas.microsoft.com/office/drawing/2014/main" val="61891586"/>
                    </a:ext>
                  </a:extLst>
                </a:gridCol>
                <a:gridCol w="3652382">
                  <a:extLst>
                    <a:ext uri="{9D8B030D-6E8A-4147-A177-3AD203B41FA5}">
                      <a16:colId xmlns:a16="http://schemas.microsoft.com/office/drawing/2014/main" val="1481412997"/>
                    </a:ext>
                  </a:extLst>
                </a:gridCol>
              </a:tblGrid>
              <a:tr h="290387">
                <a:tc>
                  <a:txBody>
                    <a:bodyPr/>
                    <a:lstStyle/>
                    <a:p>
                      <a:r>
                        <a:rPr lang="en-IN" dirty="0">
                          <a:solidFill>
                            <a:schemeClr val="tx1"/>
                          </a:solidFill>
                        </a:rPr>
                        <a:t>Paper / Article </a:t>
                      </a:r>
                    </a:p>
                  </a:txBody>
                  <a:tcPr/>
                </a:tc>
                <a:tc>
                  <a:txBody>
                    <a:bodyPr/>
                    <a:lstStyle/>
                    <a:p>
                      <a:r>
                        <a:rPr lang="en-IN" dirty="0">
                          <a:solidFill>
                            <a:schemeClr val="tx1"/>
                          </a:solidFill>
                        </a:rPr>
                        <a:t>Description</a:t>
                      </a:r>
                    </a:p>
                  </a:txBody>
                  <a:tcPr/>
                </a:tc>
                <a:extLst>
                  <a:ext uri="{0D108BD9-81ED-4DB2-BD59-A6C34878D82A}">
                    <a16:rowId xmlns:a16="http://schemas.microsoft.com/office/drawing/2014/main" val="2207389456"/>
                  </a:ext>
                </a:extLst>
              </a:tr>
              <a:tr h="1705141">
                <a:tc>
                  <a:txBody>
                    <a:bodyPr/>
                    <a:lstStyle/>
                    <a:p>
                      <a:r>
                        <a:rPr lang="en-US" sz="1400" b="1"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A Review of Wazuh Capabilities for Detecting Attacks Based on Log Analysis</a:t>
                      </a:r>
                    </a:p>
                    <a:p>
                      <a:r>
                        <a:rPr lang="en-US"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Research Paper by: </a:t>
                      </a:r>
                      <a:r>
                        <a:rPr lang="en-IN"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Stefan Stanković, Slavko Gajin, and Ranko Petrović</a:t>
                      </a:r>
                    </a:p>
                    <a:p>
                      <a:r>
                        <a:rPr lang="en-IN"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[June -2022]</a:t>
                      </a:r>
                    </a:p>
                  </a:txBody>
                  <a:tcPr/>
                </a:tc>
                <a:tc>
                  <a:txBody>
                    <a:bodyPr/>
                    <a:lstStyle/>
                    <a:p>
                      <a:r>
                        <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The aim of the paper is to demonstrate Wazuh's effectiveness in detecting various attack.</a:t>
                      </a:r>
                    </a:p>
                    <a:p>
                      <a:endPar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p>
                      <a:r>
                        <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The paper suggests integrating Wazuh with Suricata, a Network Intrusion Detection System capable of generating JSON logs, for enhanced security insights.</a:t>
                      </a:r>
                      <a:endParaRPr lang="en-IN"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2245795171"/>
                  </a:ext>
                </a:extLst>
              </a:tr>
              <a:tr h="1556209">
                <a:tc>
                  <a:txBody>
                    <a:bodyPr/>
                    <a:lstStyle/>
                    <a:p>
                      <a:r>
                        <a:rPr lang="en-US" sz="1400" b="1"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Analysis of attacks and prevention methods in cybersecurity</a:t>
                      </a:r>
                    </a:p>
                    <a:p>
                      <a:r>
                        <a:rPr lang="en-US"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Research Paper by: </a:t>
                      </a:r>
                      <a:r>
                        <a:rPr lang="it-IT"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Prof. Francesco Gringoli [October, 2022]</a:t>
                      </a:r>
                      <a:endParaRPr lang="en-IN" sz="14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rPr>
                        <a:t>The thesis aims to evaluate Wazuh's effectiveness as an open-source tool for IT infrastructure protection, with a focus on threat detection, vulnerability management, and prevention.</a:t>
                      </a:r>
                      <a:endParaRPr lang="en-IN" sz="1200" b="0" i="0" u="none" strike="noStrike" cap="none" dirty="0">
                        <a:solidFill>
                          <a:schemeClr val="dk1"/>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3208231567"/>
                  </a:ext>
                </a:extLst>
              </a:tr>
            </a:tbl>
          </a:graphicData>
        </a:graphic>
      </p:graphicFrame>
      <p:sp>
        <p:nvSpPr>
          <p:cNvPr id="4" name="Google Shape;1097;p33">
            <a:extLst>
              <a:ext uri="{FF2B5EF4-FFF2-40B4-BE49-F238E27FC236}">
                <a16:creationId xmlns:a16="http://schemas.microsoft.com/office/drawing/2014/main" id="{E10C4543-BC4C-A6B7-696E-8EE4D4B5DC91}"/>
              </a:ext>
            </a:extLst>
          </p:cNvPr>
          <p:cNvSpPr txBox="1">
            <a:spLocks/>
          </p:cNvSpPr>
          <p:nvPr/>
        </p:nvSpPr>
        <p:spPr>
          <a:xfrm>
            <a:off x="363540" y="-4168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ecular One"/>
              <a:buNone/>
              <a:defRPr sz="3500" b="0" i="0" u="none" strike="noStrike" cap="none">
                <a:solidFill>
                  <a:schemeClr val="dk1"/>
                </a:solidFill>
                <a:latin typeface="Secular One"/>
                <a:ea typeface="Secular One"/>
                <a:cs typeface="Secular One"/>
                <a:sym typeface="Secular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IN"/>
              <a:t>Literature Review</a:t>
            </a:r>
            <a:endParaRPr lang="en-IN" dirty="0"/>
          </a:p>
        </p:txBody>
      </p:sp>
    </p:spTree>
    <p:extLst>
      <p:ext uri="{BB962C8B-B14F-4D97-AF65-F5344CB8AC3E}">
        <p14:creationId xmlns:p14="http://schemas.microsoft.com/office/powerpoint/2010/main" val="34413561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AB53-FCAF-A1CD-033E-BE6D2AA3CF50}"/>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8070DCB4-5863-32E0-6E04-5EBB5C8792A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94C7EE8-3D45-DC46-8B5C-B9146B49F5B0}"/>
              </a:ext>
            </a:extLst>
          </p:cNvPr>
          <p:cNvPicPr>
            <a:picLocks noChangeAspect="1"/>
          </p:cNvPicPr>
          <p:nvPr/>
        </p:nvPicPr>
        <p:blipFill>
          <a:blip r:embed="rId2"/>
          <a:stretch>
            <a:fillRect/>
          </a:stretch>
        </p:blipFill>
        <p:spPr>
          <a:xfrm>
            <a:off x="0" y="664955"/>
            <a:ext cx="9144000" cy="3813589"/>
          </a:xfrm>
          <a:prstGeom prst="rect">
            <a:avLst/>
          </a:prstGeom>
        </p:spPr>
      </p:pic>
    </p:spTree>
    <p:extLst>
      <p:ext uri="{BB962C8B-B14F-4D97-AF65-F5344CB8AC3E}">
        <p14:creationId xmlns:p14="http://schemas.microsoft.com/office/powerpoint/2010/main" val="20181806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93D9-9404-0807-9C33-4087A52E636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B084D83-1CEF-24AC-20AC-7EE0C9EBDAA7}"/>
              </a:ext>
            </a:extLst>
          </p:cNvPr>
          <p:cNvSpPr>
            <a:spLocks noGrp="1"/>
          </p:cNvSpPr>
          <p:nvPr>
            <p:ph type="body" idx="1"/>
          </p:nvPr>
        </p:nvSpPr>
        <p:spPr/>
        <p:txBody>
          <a:bodyPr/>
          <a:lstStyle/>
          <a:p>
            <a:endParaRPr lang="en-IN" dirty="0"/>
          </a:p>
        </p:txBody>
      </p:sp>
      <p:pic>
        <p:nvPicPr>
          <p:cNvPr id="9" name="Picture 8">
            <a:extLst>
              <a:ext uri="{FF2B5EF4-FFF2-40B4-BE49-F238E27FC236}">
                <a16:creationId xmlns:a16="http://schemas.microsoft.com/office/drawing/2014/main" id="{97D7C32B-D3CD-0549-6C8F-26D977925861}"/>
              </a:ext>
            </a:extLst>
          </p:cNvPr>
          <p:cNvPicPr>
            <a:picLocks noChangeAspect="1"/>
          </p:cNvPicPr>
          <p:nvPr/>
        </p:nvPicPr>
        <p:blipFill>
          <a:blip r:embed="rId2"/>
          <a:stretch>
            <a:fillRect/>
          </a:stretch>
        </p:blipFill>
        <p:spPr>
          <a:xfrm>
            <a:off x="0" y="0"/>
            <a:ext cx="5126221" cy="51435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3E7915DB-73DD-DC4D-F339-6786C971D66B}"/>
              </a:ext>
            </a:extLst>
          </p:cNvPr>
          <p:cNvPicPr>
            <a:picLocks noChangeAspect="1"/>
          </p:cNvPicPr>
          <p:nvPr/>
        </p:nvPicPr>
        <p:blipFill>
          <a:blip r:embed="rId3"/>
          <a:stretch>
            <a:fillRect/>
          </a:stretch>
        </p:blipFill>
        <p:spPr>
          <a:xfrm>
            <a:off x="4403188" y="2863227"/>
            <a:ext cx="5099538" cy="2280273"/>
          </a:xfrm>
          <a:prstGeom prst="rect">
            <a:avLst/>
          </a:prstGeom>
        </p:spPr>
      </p:pic>
    </p:spTree>
    <p:extLst>
      <p:ext uri="{BB962C8B-B14F-4D97-AF65-F5344CB8AC3E}">
        <p14:creationId xmlns:p14="http://schemas.microsoft.com/office/powerpoint/2010/main" val="12161669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D11E-08BE-DD15-0030-D96C75BBCA3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B9F2A2A-45F4-6E91-8B21-FBC064973965}"/>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A28C5660-A8F6-7C7C-CB8F-1AA91C43E12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840448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328E-850F-B54A-6C65-914F9555CCE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5B8A36A-ED5F-F933-C104-E59D4285AD8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AC039C4-29DE-65FE-8CD1-D62CD331FC13}"/>
              </a:ext>
            </a:extLst>
          </p:cNvPr>
          <p:cNvPicPr>
            <a:picLocks noChangeAspect="1"/>
          </p:cNvPicPr>
          <p:nvPr/>
        </p:nvPicPr>
        <p:blipFill>
          <a:blip r:embed="rId2"/>
          <a:stretch>
            <a:fillRect/>
          </a:stretch>
        </p:blipFill>
        <p:spPr>
          <a:xfrm>
            <a:off x="1668592" y="0"/>
            <a:ext cx="5806815" cy="5143500"/>
          </a:xfrm>
          <a:prstGeom prst="rect">
            <a:avLst/>
          </a:prstGeom>
        </p:spPr>
      </p:pic>
    </p:spTree>
    <p:extLst>
      <p:ext uri="{BB962C8B-B14F-4D97-AF65-F5344CB8AC3E}">
        <p14:creationId xmlns:p14="http://schemas.microsoft.com/office/powerpoint/2010/main" val="18056444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9B25-36CE-CAEB-3C3E-FF5F3ECBC12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D41F781-92BF-41E5-EB00-3972DFA7E8F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32287CC9-B076-5487-43AC-48A91934891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661335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C5715-E522-A41D-AEA7-89FE9BE5400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BCF0DCE-0EC6-48E8-BD92-309C8E31D662}"/>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4E715A9-0AB7-244E-9C7C-75686122C85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529938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0756-CA52-EAF8-F313-BA61599C043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3BAFB4B-1341-4081-69BE-5AFE33023D9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EBB1C13A-BADD-BE17-D7F8-8B537124EFE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5407868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03CC1-C5FB-C0F4-0474-8BD9B523F27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1D97A20-BBB6-1958-CFB2-C28C5824F4D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CFEAA3B-CD29-027F-EDF9-A621C959CBA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7963691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p:nvPr/>
        </p:nvSpPr>
        <p:spPr>
          <a:xfrm rot="257">
            <a:off x="713228" y="539601"/>
            <a:ext cx="2451955" cy="2451223"/>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47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36"/>
          <p:cNvGrpSpPr/>
          <p:nvPr/>
        </p:nvGrpSpPr>
        <p:grpSpPr>
          <a:xfrm>
            <a:off x="1231860" y="1057867"/>
            <a:ext cx="1414691" cy="1414691"/>
            <a:chOff x="-413284" y="1196451"/>
            <a:chExt cx="750300" cy="750300"/>
          </a:xfrm>
        </p:grpSpPr>
        <p:sp>
          <p:nvSpPr>
            <p:cNvPr id="1258" name="Google Shape;1258;p36"/>
            <p:cNvSpPr/>
            <p:nvPr/>
          </p:nvSpPr>
          <p:spPr>
            <a:xfrm>
              <a:off x="-413284" y="1196451"/>
              <a:ext cx="750300" cy="750300"/>
            </a:xfrm>
            <a:prstGeom prst="ellipse">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rot="-355953">
              <a:off x="-361859" y="1248054"/>
              <a:ext cx="647267" cy="647267"/>
            </a:xfrm>
            <a:prstGeom prst="ellipse">
              <a:avLst/>
            </a:prstGeom>
            <a:gradFill>
              <a:gsLst>
                <a:gs pos="0">
                  <a:srgbClr val="A4ABD7">
                    <a:alpha val="25490"/>
                  </a:srgbClr>
                </a:gs>
                <a:gs pos="100000">
                  <a:srgbClr val="150045">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36"/>
          <p:cNvSpPr/>
          <p:nvPr/>
        </p:nvSpPr>
        <p:spPr>
          <a:xfrm>
            <a:off x="4069025" y="2295637"/>
            <a:ext cx="4353900" cy="557423"/>
          </a:xfrm>
          <a:prstGeom prst="roundRect">
            <a:avLst>
              <a:gd name="adj" fmla="val 50000"/>
            </a:avLst>
          </a:prstGeom>
          <a:gradFill>
            <a:gsLst>
              <a:gs pos="0">
                <a:schemeClr val="accent2"/>
              </a:gs>
              <a:gs pos="100000">
                <a:schemeClr val="lt2"/>
              </a:gs>
            </a:gsLst>
            <a:lin ang="5400012"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261" name="Google Shape;1261;p36"/>
          <p:cNvGrpSpPr/>
          <p:nvPr/>
        </p:nvGrpSpPr>
        <p:grpSpPr>
          <a:xfrm>
            <a:off x="-6475" y="4609669"/>
            <a:ext cx="9250200" cy="547540"/>
            <a:chOff x="-6475" y="4167900"/>
            <a:chExt cx="9250200" cy="988875"/>
          </a:xfrm>
        </p:grpSpPr>
        <p:cxnSp>
          <p:nvCxnSpPr>
            <p:cNvPr id="1262" name="Google Shape;1262;p36"/>
            <p:cNvCxnSpPr/>
            <p:nvPr/>
          </p:nvCxnSpPr>
          <p:spPr>
            <a:xfrm>
              <a:off x="2550" y="4167900"/>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3" name="Google Shape;1263;p36"/>
            <p:cNvCxnSpPr/>
            <p:nvPr/>
          </p:nvCxnSpPr>
          <p:spPr>
            <a:xfrm>
              <a:off x="2550" y="4338618"/>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4" name="Google Shape;1264;p36"/>
            <p:cNvCxnSpPr/>
            <p:nvPr/>
          </p:nvCxnSpPr>
          <p:spPr>
            <a:xfrm>
              <a:off x="2550" y="4566243"/>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5" name="Google Shape;1265;p36"/>
            <p:cNvCxnSpPr/>
            <p:nvPr/>
          </p:nvCxnSpPr>
          <p:spPr>
            <a:xfrm>
              <a:off x="2550" y="4850774"/>
              <a:ext cx="9138900" cy="0"/>
            </a:xfrm>
            <a:prstGeom prst="straightConnector1">
              <a:avLst/>
            </a:prstGeom>
            <a:noFill/>
            <a:ln w="9525" cap="flat" cmpd="sng">
              <a:solidFill>
                <a:schemeClr val="lt1"/>
              </a:solidFill>
              <a:prstDash val="solid"/>
              <a:round/>
              <a:headEnd type="none" w="med" len="med"/>
              <a:tailEnd type="none" w="med" len="med"/>
            </a:ln>
          </p:spPr>
        </p:cxnSp>
        <p:cxnSp>
          <p:nvCxnSpPr>
            <p:cNvPr id="1266" name="Google Shape;1266;p36"/>
            <p:cNvCxnSpPr/>
            <p:nvPr/>
          </p:nvCxnSpPr>
          <p:spPr>
            <a:xfrm rot="10800000" flipH="1">
              <a:off x="-647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67" name="Google Shape;1267;p36"/>
            <p:cNvCxnSpPr/>
            <p:nvPr/>
          </p:nvCxnSpPr>
          <p:spPr>
            <a:xfrm rot="10800000" flipH="1">
              <a:off x="1514439"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68" name="Google Shape;1268;p36"/>
            <p:cNvCxnSpPr/>
            <p:nvPr/>
          </p:nvCxnSpPr>
          <p:spPr>
            <a:xfrm rot="10800000" flipH="1">
              <a:off x="2941154"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69" name="Google Shape;1269;p36"/>
            <p:cNvCxnSpPr/>
            <p:nvPr/>
          </p:nvCxnSpPr>
          <p:spPr>
            <a:xfrm rot="10800000">
              <a:off x="4140768" y="4168414"/>
              <a:ext cx="0" cy="973500"/>
            </a:xfrm>
            <a:prstGeom prst="straightConnector1">
              <a:avLst/>
            </a:prstGeom>
            <a:noFill/>
            <a:ln w="9525" cap="flat" cmpd="sng">
              <a:solidFill>
                <a:schemeClr val="lt1"/>
              </a:solidFill>
              <a:prstDash val="solid"/>
              <a:round/>
              <a:headEnd type="none" w="med" len="med"/>
              <a:tailEnd type="none" w="med" len="med"/>
            </a:ln>
          </p:spPr>
        </p:cxnSp>
        <p:cxnSp>
          <p:nvCxnSpPr>
            <p:cNvPr id="1270" name="Google Shape;1270;p36"/>
            <p:cNvCxnSpPr/>
            <p:nvPr/>
          </p:nvCxnSpPr>
          <p:spPr>
            <a:xfrm rot="10800000">
              <a:off x="8604125" y="4167973"/>
              <a:ext cx="639600" cy="827400"/>
            </a:xfrm>
            <a:prstGeom prst="straightConnector1">
              <a:avLst/>
            </a:prstGeom>
            <a:noFill/>
            <a:ln w="9525" cap="flat" cmpd="sng">
              <a:solidFill>
                <a:schemeClr val="lt1"/>
              </a:solidFill>
              <a:prstDash val="solid"/>
              <a:round/>
              <a:headEnd type="none" w="med" len="med"/>
              <a:tailEnd type="none" w="med" len="med"/>
            </a:ln>
          </p:spPr>
        </p:cxnSp>
        <p:cxnSp>
          <p:nvCxnSpPr>
            <p:cNvPr id="1271" name="Google Shape;1271;p36"/>
            <p:cNvCxnSpPr/>
            <p:nvPr/>
          </p:nvCxnSpPr>
          <p:spPr>
            <a:xfrm rot="10800000">
              <a:off x="7177411" y="4168114"/>
              <a:ext cx="545400" cy="973800"/>
            </a:xfrm>
            <a:prstGeom prst="straightConnector1">
              <a:avLst/>
            </a:prstGeom>
            <a:noFill/>
            <a:ln w="9525" cap="flat" cmpd="sng">
              <a:solidFill>
                <a:schemeClr val="lt1"/>
              </a:solidFill>
              <a:prstDash val="solid"/>
              <a:round/>
              <a:headEnd type="none" w="med" len="med"/>
              <a:tailEnd type="none" w="med" len="med"/>
            </a:ln>
          </p:spPr>
        </p:cxnSp>
        <p:cxnSp>
          <p:nvCxnSpPr>
            <p:cNvPr id="1272" name="Google Shape;1272;p36"/>
            <p:cNvCxnSpPr/>
            <p:nvPr/>
          </p:nvCxnSpPr>
          <p:spPr>
            <a:xfrm rot="10800000">
              <a:off x="5977796" y="4167975"/>
              <a:ext cx="318300" cy="988800"/>
            </a:xfrm>
            <a:prstGeom prst="straightConnector1">
              <a:avLst/>
            </a:prstGeom>
            <a:noFill/>
            <a:ln w="9525" cap="flat" cmpd="sng">
              <a:solidFill>
                <a:schemeClr val="lt1"/>
              </a:solidFill>
              <a:prstDash val="solid"/>
              <a:round/>
              <a:headEnd type="none" w="med" len="med"/>
              <a:tailEnd type="none" w="med" len="med"/>
            </a:ln>
          </p:spPr>
        </p:cxnSp>
        <p:cxnSp>
          <p:nvCxnSpPr>
            <p:cNvPr id="1273" name="Google Shape;1273;p36"/>
            <p:cNvCxnSpPr/>
            <p:nvPr/>
          </p:nvCxnSpPr>
          <p:spPr>
            <a:xfrm rot="10800000">
              <a:off x="5022082" y="4168100"/>
              <a:ext cx="74400" cy="963900"/>
            </a:xfrm>
            <a:prstGeom prst="straightConnector1">
              <a:avLst/>
            </a:prstGeom>
            <a:noFill/>
            <a:ln w="9525" cap="flat" cmpd="sng">
              <a:solidFill>
                <a:schemeClr val="lt1"/>
              </a:solidFill>
              <a:prstDash val="solid"/>
              <a:round/>
              <a:headEnd type="none" w="med" len="med"/>
              <a:tailEnd type="none" w="med" len="med"/>
            </a:ln>
          </p:spPr>
        </p:cxnSp>
      </p:grpSp>
      <p:sp>
        <p:nvSpPr>
          <p:cNvPr id="1274" name="Google Shape;1274;p36"/>
          <p:cNvSpPr txBox="1">
            <a:spLocks noGrp="1"/>
          </p:cNvSpPr>
          <p:nvPr>
            <p:ph type="title"/>
          </p:nvPr>
        </p:nvSpPr>
        <p:spPr>
          <a:xfrm>
            <a:off x="4238225" y="1325037"/>
            <a:ext cx="41847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Use Cases</a:t>
            </a:r>
            <a:endParaRPr dirty="0"/>
          </a:p>
        </p:txBody>
      </p:sp>
      <p:sp>
        <p:nvSpPr>
          <p:cNvPr id="1275" name="Google Shape;1275;p36"/>
          <p:cNvSpPr txBox="1">
            <a:spLocks noGrp="1"/>
          </p:cNvSpPr>
          <p:nvPr>
            <p:ph type="title" idx="2"/>
          </p:nvPr>
        </p:nvSpPr>
        <p:spPr>
          <a:xfrm>
            <a:off x="1328555" y="1393362"/>
            <a:ext cx="1221300" cy="74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13</a:t>
            </a:r>
            <a:endParaRPr dirty="0">
              <a:solidFill>
                <a:schemeClr val="lt1"/>
              </a:solidFill>
            </a:endParaRPr>
          </a:p>
        </p:txBody>
      </p:sp>
      <p:sp>
        <p:nvSpPr>
          <p:cNvPr id="1276" name="Google Shape;1276;p36"/>
          <p:cNvSpPr txBox="1">
            <a:spLocks noGrp="1"/>
          </p:cNvSpPr>
          <p:nvPr>
            <p:ph type="subTitle" idx="1"/>
          </p:nvPr>
        </p:nvSpPr>
        <p:spPr>
          <a:xfrm>
            <a:off x="3587114" y="2149900"/>
            <a:ext cx="4832843" cy="365509"/>
          </a:xfrm>
          <a:prstGeom prst="rect">
            <a:avLst/>
          </a:prstGeom>
        </p:spPr>
        <p:txBody>
          <a:bodyPr spcFirstLastPara="1" wrap="square" lIns="91425" tIns="91425" rIns="91425" bIns="91425" anchor="t" anchorCtr="0">
            <a:noAutofit/>
          </a:bodyPr>
          <a:lstStyle/>
          <a:p>
            <a:pPr marL="457200" lvl="1" indent="0">
              <a:lnSpc>
                <a:spcPct val="115000"/>
              </a:lnSpc>
              <a:spcBef>
                <a:spcPts val="200"/>
              </a:spcBef>
              <a:spcAft>
                <a:spcPts val="1200"/>
              </a:spcAft>
            </a:pPr>
            <a:r>
              <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Integration of </a:t>
            </a:r>
            <a:r>
              <a:rPr lang="en-IN" sz="1800" b="1" dirty="0" err="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TheHive</a:t>
            </a:r>
            <a:r>
              <a:rPr lang="en-IN" sz="18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Cortex, MISP, and Wazuh for SOC Platform</a:t>
            </a:r>
          </a:p>
        </p:txBody>
      </p:sp>
      <p:grpSp>
        <p:nvGrpSpPr>
          <p:cNvPr id="1277" name="Google Shape;1277;p36"/>
          <p:cNvGrpSpPr/>
          <p:nvPr/>
        </p:nvGrpSpPr>
        <p:grpSpPr>
          <a:xfrm>
            <a:off x="7219156" y="4161608"/>
            <a:ext cx="1211612" cy="438051"/>
            <a:chOff x="175552" y="1101686"/>
            <a:chExt cx="520944" cy="188336"/>
          </a:xfrm>
        </p:grpSpPr>
        <p:sp>
          <p:nvSpPr>
            <p:cNvPr id="1278" name="Google Shape;1278;p36"/>
            <p:cNvSpPr/>
            <p:nvPr/>
          </p:nvSpPr>
          <p:spPr>
            <a:xfrm>
              <a:off x="175552" y="1101686"/>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a:off x="246816"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318080"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389344" y="1101686"/>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460608" y="1101686"/>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531856"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603120" y="1101686"/>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674416" y="1101686"/>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175552" y="1181414"/>
              <a:ext cx="22112" cy="28928"/>
            </a:xfrm>
            <a:custGeom>
              <a:avLst/>
              <a:gdLst/>
              <a:ahLst/>
              <a:cxnLst/>
              <a:rect l="l" t="t" r="r" b="b"/>
              <a:pathLst>
                <a:path w="1382" h="1808" extrusionOk="0">
                  <a:moveTo>
                    <a:pt x="1" y="0"/>
                  </a:moveTo>
                  <a:lnTo>
                    <a:pt x="1"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246816"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318080"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389344" y="1181414"/>
              <a:ext cx="22112" cy="28928"/>
            </a:xfrm>
            <a:custGeom>
              <a:avLst/>
              <a:gdLst/>
              <a:ahLst/>
              <a:cxnLst/>
              <a:rect l="l" t="t" r="r" b="b"/>
              <a:pathLst>
                <a:path w="1382"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460608" y="1181414"/>
              <a:ext cx="22096" cy="28928"/>
            </a:xfrm>
            <a:custGeom>
              <a:avLst/>
              <a:gdLst/>
              <a:ahLst/>
              <a:cxnLst/>
              <a:rect l="l" t="t" r="r" b="b"/>
              <a:pathLst>
                <a:path w="1381" h="1808" extrusionOk="0">
                  <a:moveTo>
                    <a:pt x="0" y="0"/>
                  </a:moveTo>
                  <a:lnTo>
                    <a:pt x="0" y="1807"/>
                  </a:lnTo>
                  <a:lnTo>
                    <a:pt x="1381" y="1807"/>
                  </a:lnTo>
                  <a:lnTo>
                    <a:pt x="1381"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531856"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603120" y="1181414"/>
              <a:ext cx="22112" cy="28928"/>
            </a:xfrm>
            <a:custGeom>
              <a:avLst/>
              <a:gdLst/>
              <a:ahLst/>
              <a:cxnLst/>
              <a:rect l="l" t="t" r="r" b="b"/>
              <a:pathLst>
                <a:path w="1382" h="1808" extrusionOk="0">
                  <a:moveTo>
                    <a:pt x="1" y="0"/>
                  </a:moveTo>
                  <a:lnTo>
                    <a:pt x="1" y="1807"/>
                  </a:lnTo>
                  <a:lnTo>
                    <a:pt x="1382" y="1807"/>
                  </a:lnTo>
                  <a:lnTo>
                    <a:pt x="1382"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674416" y="1181414"/>
              <a:ext cx="22080" cy="28928"/>
            </a:xfrm>
            <a:custGeom>
              <a:avLst/>
              <a:gdLst/>
              <a:ahLst/>
              <a:cxnLst/>
              <a:rect l="l" t="t" r="r" b="b"/>
              <a:pathLst>
                <a:path w="1380" h="1808" extrusionOk="0">
                  <a:moveTo>
                    <a:pt x="1" y="0"/>
                  </a:moveTo>
                  <a:lnTo>
                    <a:pt x="1" y="1807"/>
                  </a:lnTo>
                  <a:lnTo>
                    <a:pt x="1379" y="1807"/>
                  </a:lnTo>
                  <a:lnTo>
                    <a:pt x="1379" y="0"/>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175552" y="1261094"/>
              <a:ext cx="22112" cy="28928"/>
            </a:xfrm>
            <a:custGeom>
              <a:avLst/>
              <a:gdLst/>
              <a:ahLst/>
              <a:cxnLst/>
              <a:rect l="l" t="t" r="r" b="b"/>
              <a:pathLst>
                <a:path w="1382" h="1808" extrusionOk="0">
                  <a:moveTo>
                    <a:pt x="1" y="1"/>
                  </a:moveTo>
                  <a:lnTo>
                    <a:pt x="1"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246816"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318080"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389344" y="1261094"/>
              <a:ext cx="22112" cy="28928"/>
            </a:xfrm>
            <a:custGeom>
              <a:avLst/>
              <a:gdLst/>
              <a:ahLst/>
              <a:cxnLst/>
              <a:rect l="l" t="t" r="r" b="b"/>
              <a:pathLst>
                <a:path w="1382"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460608" y="1261094"/>
              <a:ext cx="22096" cy="28928"/>
            </a:xfrm>
            <a:custGeom>
              <a:avLst/>
              <a:gdLst/>
              <a:ahLst/>
              <a:cxnLst/>
              <a:rect l="l" t="t" r="r" b="b"/>
              <a:pathLst>
                <a:path w="1381" h="1808" extrusionOk="0">
                  <a:moveTo>
                    <a:pt x="0" y="1"/>
                  </a:moveTo>
                  <a:lnTo>
                    <a:pt x="0" y="1808"/>
                  </a:lnTo>
                  <a:lnTo>
                    <a:pt x="1381" y="1808"/>
                  </a:lnTo>
                  <a:lnTo>
                    <a:pt x="1381"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531856"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03120" y="1261094"/>
              <a:ext cx="22112" cy="28928"/>
            </a:xfrm>
            <a:custGeom>
              <a:avLst/>
              <a:gdLst/>
              <a:ahLst/>
              <a:cxnLst/>
              <a:rect l="l" t="t" r="r" b="b"/>
              <a:pathLst>
                <a:path w="1382" h="1808" extrusionOk="0">
                  <a:moveTo>
                    <a:pt x="1" y="1"/>
                  </a:moveTo>
                  <a:lnTo>
                    <a:pt x="1" y="1808"/>
                  </a:lnTo>
                  <a:lnTo>
                    <a:pt x="1382" y="1808"/>
                  </a:lnTo>
                  <a:lnTo>
                    <a:pt x="1382"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674416" y="1261094"/>
              <a:ext cx="22080" cy="28928"/>
            </a:xfrm>
            <a:custGeom>
              <a:avLst/>
              <a:gdLst/>
              <a:ahLst/>
              <a:cxnLst/>
              <a:rect l="l" t="t" r="r" b="b"/>
              <a:pathLst>
                <a:path w="1380" h="1808" extrusionOk="0">
                  <a:moveTo>
                    <a:pt x="1" y="1"/>
                  </a:moveTo>
                  <a:lnTo>
                    <a:pt x="1" y="1808"/>
                  </a:lnTo>
                  <a:lnTo>
                    <a:pt x="1379" y="1808"/>
                  </a:lnTo>
                  <a:lnTo>
                    <a:pt x="1379" y="1"/>
                  </a:lnTo>
                  <a:close/>
                </a:path>
              </a:pathLst>
            </a:custGeom>
            <a:solidFill>
              <a:srgbClr val="150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2" name="Google Shape;1302;p36"/>
          <p:cNvPicPr preferRelativeResize="0"/>
          <p:nvPr/>
        </p:nvPicPr>
        <p:blipFill>
          <a:blip r:embed="rId3">
            <a:alphaModFix/>
          </a:blip>
          <a:stretch>
            <a:fillRect/>
          </a:stretch>
        </p:blipFill>
        <p:spPr>
          <a:xfrm>
            <a:off x="2627575" y="3371986"/>
            <a:ext cx="726651" cy="661030"/>
          </a:xfrm>
          <a:prstGeom prst="rect">
            <a:avLst/>
          </a:prstGeom>
          <a:noFill/>
          <a:ln>
            <a:noFill/>
          </a:ln>
        </p:spPr>
      </p:pic>
      <p:sp>
        <p:nvSpPr>
          <p:cNvPr id="1303" name="Google Shape;1303;p36"/>
          <p:cNvSpPr/>
          <p:nvPr/>
        </p:nvSpPr>
        <p:spPr>
          <a:xfrm rot="1771310">
            <a:off x="4634650" y="-139237"/>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A4ABD7">
              <a:alpha val="25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rot="1771310">
            <a:off x="4999875" y="3975463"/>
            <a:ext cx="349937" cy="349812"/>
          </a:xfrm>
          <a:custGeom>
            <a:avLst/>
            <a:gdLst/>
            <a:ahLst/>
            <a:cxnLst/>
            <a:rect l="l" t="t" r="r" b="b"/>
            <a:pathLst>
              <a:path w="36610" h="36610" extrusionOk="0">
                <a:moveTo>
                  <a:pt x="36609" y="21428"/>
                </a:moveTo>
                <a:lnTo>
                  <a:pt x="36609" y="15183"/>
                </a:lnTo>
                <a:lnTo>
                  <a:pt x="32092" y="15183"/>
                </a:lnTo>
                <a:cubicBezTo>
                  <a:pt x="31732" y="13592"/>
                  <a:pt x="31102" y="12105"/>
                  <a:pt x="30257" y="10768"/>
                </a:cubicBezTo>
                <a:lnTo>
                  <a:pt x="33456" y="7569"/>
                </a:lnTo>
                <a:lnTo>
                  <a:pt x="29041" y="3154"/>
                </a:lnTo>
                <a:lnTo>
                  <a:pt x="25842" y="6353"/>
                </a:lnTo>
                <a:cubicBezTo>
                  <a:pt x="24505" y="5508"/>
                  <a:pt x="23019" y="4878"/>
                  <a:pt x="21427" y="4519"/>
                </a:cubicBezTo>
                <a:lnTo>
                  <a:pt x="21427" y="1"/>
                </a:lnTo>
                <a:lnTo>
                  <a:pt x="15183" y="1"/>
                </a:lnTo>
                <a:lnTo>
                  <a:pt x="15183" y="4519"/>
                </a:lnTo>
                <a:cubicBezTo>
                  <a:pt x="13591" y="4878"/>
                  <a:pt x="12105" y="5508"/>
                  <a:pt x="10768" y="6353"/>
                </a:cubicBezTo>
                <a:lnTo>
                  <a:pt x="7569" y="3154"/>
                </a:lnTo>
                <a:lnTo>
                  <a:pt x="3154" y="7569"/>
                </a:lnTo>
                <a:lnTo>
                  <a:pt x="6353" y="10768"/>
                </a:lnTo>
                <a:cubicBezTo>
                  <a:pt x="5508" y="12105"/>
                  <a:pt x="4878" y="13592"/>
                  <a:pt x="4519" y="15183"/>
                </a:cubicBezTo>
                <a:lnTo>
                  <a:pt x="1" y="15183"/>
                </a:lnTo>
                <a:lnTo>
                  <a:pt x="1" y="21428"/>
                </a:lnTo>
                <a:lnTo>
                  <a:pt x="4519" y="21428"/>
                </a:lnTo>
                <a:cubicBezTo>
                  <a:pt x="4878" y="23019"/>
                  <a:pt x="5508" y="24505"/>
                  <a:pt x="6353" y="25843"/>
                </a:cubicBezTo>
                <a:lnTo>
                  <a:pt x="3154" y="29042"/>
                </a:lnTo>
                <a:lnTo>
                  <a:pt x="7569" y="33457"/>
                </a:lnTo>
                <a:lnTo>
                  <a:pt x="10768" y="30258"/>
                </a:lnTo>
                <a:cubicBezTo>
                  <a:pt x="12105" y="31103"/>
                  <a:pt x="13591" y="31732"/>
                  <a:pt x="15183" y="32092"/>
                </a:cubicBezTo>
                <a:lnTo>
                  <a:pt x="15183" y="36610"/>
                </a:lnTo>
                <a:lnTo>
                  <a:pt x="21427" y="36610"/>
                </a:lnTo>
                <a:lnTo>
                  <a:pt x="21427" y="32092"/>
                </a:lnTo>
                <a:cubicBezTo>
                  <a:pt x="23019" y="31732"/>
                  <a:pt x="24505" y="31103"/>
                  <a:pt x="25842" y="30258"/>
                </a:cubicBezTo>
                <a:lnTo>
                  <a:pt x="29041" y="33457"/>
                </a:lnTo>
                <a:lnTo>
                  <a:pt x="33456" y="29042"/>
                </a:lnTo>
                <a:lnTo>
                  <a:pt x="30257" y="25843"/>
                </a:lnTo>
                <a:cubicBezTo>
                  <a:pt x="31102" y="24505"/>
                  <a:pt x="31732" y="23019"/>
                  <a:pt x="32092" y="21428"/>
                </a:cubicBezTo>
                <a:close/>
                <a:moveTo>
                  <a:pt x="19650" y="25059"/>
                </a:moveTo>
                <a:cubicBezTo>
                  <a:pt x="14803" y="25978"/>
                  <a:pt x="10633" y="21808"/>
                  <a:pt x="11551" y="16960"/>
                </a:cubicBezTo>
                <a:cubicBezTo>
                  <a:pt x="12064" y="14251"/>
                  <a:pt x="14249" y="12066"/>
                  <a:pt x="16958" y="11551"/>
                </a:cubicBezTo>
                <a:cubicBezTo>
                  <a:pt x="21805" y="10631"/>
                  <a:pt x="25980" y="14805"/>
                  <a:pt x="25059" y="19653"/>
                </a:cubicBezTo>
                <a:cubicBezTo>
                  <a:pt x="24546" y="22362"/>
                  <a:pt x="22359" y="24546"/>
                  <a:pt x="19650" y="25059"/>
                </a:cubicBezTo>
                <a:close/>
              </a:path>
            </a:pathLst>
          </a:custGeom>
          <a:solidFill>
            <a:srgbClr val="FFFFFF">
              <a:alpha val="45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5" name="Google Shape;1305;p36"/>
          <p:cNvPicPr preferRelativeResize="0"/>
          <p:nvPr/>
        </p:nvPicPr>
        <p:blipFill rotWithShape="1">
          <a:blip r:embed="rId4">
            <a:alphaModFix/>
          </a:blip>
          <a:srcRect l="28959" t="12546" r="12546" b="12546"/>
          <a:stretch/>
        </p:blipFill>
        <p:spPr>
          <a:xfrm rot="10800000">
            <a:off x="308824" y="4332277"/>
            <a:ext cx="726651" cy="596548"/>
          </a:xfrm>
          <a:prstGeom prst="rect">
            <a:avLst/>
          </a:prstGeom>
          <a:noFill/>
          <a:ln>
            <a:noFill/>
          </a:ln>
        </p:spPr>
      </p:pic>
      <p:pic>
        <p:nvPicPr>
          <p:cNvPr id="1306" name="Google Shape;1306;p36"/>
          <p:cNvPicPr preferRelativeResize="0"/>
          <p:nvPr/>
        </p:nvPicPr>
        <p:blipFill rotWithShape="1">
          <a:blip r:embed="rId4">
            <a:alphaModFix/>
          </a:blip>
          <a:srcRect l="28959" t="12546" r="12546" b="12546"/>
          <a:stretch/>
        </p:blipFill>
        <p:spPr>
          <a:xfrm rot="5175541">
            <a:off x="7361672" y="209952"/>
            <a:ext cx="726653" cy="596549"/>
          </a:xfrm>
          <a:prstGeom prst="rect">
            <a:avLst/>
          </a:prstGeom>
          <a:noFill/>
          <a:ln>
            <a:noFill/>
          </a:ln>
        </p:spPr>
      </p:pic>
      <p:pic>
        <p:nvPicPr>
          <p:cNvPr id="1307" name="Google Shape;1307;p36"/>
          <p:cNvPicPr preferRelativeResize="0"/>
          <p:nvPr/>
        </p:nvPicPr>
        <p:blipFill rotWithShape="1">
          <a:blip r:embed="rId4">
            <a:alphaModFix/>
          </a:blip>
          <a:srcRect l="28959" t="12546" r="12546" b="12546"/>
          <a:stretch/>
        </p:blipFill>
        <p:spPr>
          <a:xfrm rot="-3618762">
            <a:off x="75750" y="200664"/>
            <a:ext cx="726649" cy="596550"/>
          </a:xfrm>
          <a:prstGeom prst="rect">
            <a:avLst/>
          </a:prstGeom>
          <a:noFill/>
          <a:ln>
            <a:noFill/>
          </a:ln>
        </p:spPr>
      </p:pic>
      <p:pic>
        <p:nvPicPr>
          <p:cNvPr id="1308" name="Google Shape;1308;p36"/>
          <p:cNvPicPr preferRelativeResize="0"/>
          <p:nvPr/>
        </p:nvPicPr>
        <p:blipFill rotWithShape="1">
          <a:blip r:embed="rId5">
            <a:alphaModFix/>
          </a:blip>
          <a:srcRect b="5383"/>
          <a:stretch/>
        </p:blipFill>
        <p:spPr>
          <a:xfrm rot="-235592">
            <a:off x="3643060" y="925924"/>
            <a:ext cx="574737" cy="616323"/>
          </a:xfrm>
          <a:prstGeom prst="rect">
            <a:avLst/>
          </a:prstGeom>
          <a:noFill/>
          <a:ln>
            <a:noFill/>
          </a:ln>
        </p:spPr>
      </p:pic>
      <p:pic>
        <p:nvPicPr>
          <p:cNvPr id="1309" name="Google Shape;1309;p36"/>
          <p:cNvPicPr preferRelativeResize="0"/>
          <p:nvPr/>
        </p:nvPicPr>
        <p:blipFill rotWithShape="1">
          <a:blip r:embed="rId6">
            <a:alphaModFix/>
          </a:blip>
          <a:srcRect l="14610" r="14603"/>
          <a:stretch/>
        </p:blipFill>
        <p:spPr>
          <a:xfrm rot="86">
            <a:off x="713225" y="3042758"/>
            <a:ext cx="615598" cy="719383"/>
          </a:xfrm>
          <a:prstGeom prst="rect">
            <a:avLst/>
          </a:prstGeom>
          <a:noFill/>
          <a:ln>
            <a:noFill/>
          </a:ln>
        </p:spPr>
      </p:pic>
      <p:grpSp>
        <p:nvGrpSpPr>
          <p:cNvPr id="1310" name="Google Shape;1310;p36"/>
          <p:cNvGrpSpPr/>
          <p:nvPr/>
        </p:nvGrpSpPr>
        <p:grpSpPr>
          <a:xfrm>
            <a:off x="8195560" y="808652"/>
            <a:ext cx="745978" cy="516368"/>
            <a:chOff x="923424" y="1580182"/>
            <a:chExt cx="1171264" cy="810752"/>
          </a:xfrm>
        </p:grpSpPr>
        <p:sp>
          <p:nvSpPr>
            <p:cNvPr id="1311" name="Google Shape;1311;p36"/>
            <p:cNvSpPr/>
            <p:nvPr/>
          </p:nvSpPr>
          <p:spPr>
            <a:xfrm>
              <a:off x="923424" y="1782870"/>
              <a:ext cx="468064" cy="405392"/>
            </a:xfrm>
            <a:custGeom>
              <a:avLst/>
              <a:gdLst/>
              <a:ahLst/>
              <a:cxnLst/>
              <a:rect l="l" t="t" r="r" b="b"/>
              <a:pathLst>
                <a:path w="29254" h="25337" fill="none" extrusionOk="0">
                  <a:moveTo>
                    <a:pt x="21942" y="0"/>
                  </a:moveTo>
                  <a:lnTo>
                    <a:pt x="7314" y="0"/>
                  </a:lnTo>
                  <a:lnTo>
                    <a:pt x="0" y="12668"/>
                  </a:lnTo>
                  <a:lnTo>
                    <a:pt x="7314" y="25336"/>
                  </a:lnTo>
                  <a:lnTo>
                    <a:pt x="21942"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626624" y="1782870"/>
              <a:ext cx="468064" cy="405392"/>
            </a:xfrm>
            <a:custGeom>
              <a:avLst/>
              <a:gdLst/>
              <a:ahLst/>
              <a:cxnLst/>
              <a:rect l="l" t="t" r="r" b="b"/>
              <a:pathLst>
                <a:path w="29254" h="25337" fill="none" extrusionOk="0">
                  <a:moveTo>
                    <a:pt x="21940" y="0"/>
                  </a:moveTo>
                  <a:lnTo>
                    <a:pt x="7314" y="0"/>
                  </a:lnTo>
                  <a:lnTo>
                    <a:pt x="0" y="12668"/>
                  </a:lnTo>
                  <a:lnTo>
                    <a:pt x="7314" y="25336"/>
                  </a:lnTo>
                  <a:lnTo>
                    <a:pt x="21940" y="25336"/>
                  </a:lnTo>
                  <a:lnTo>
                    <a:pt x="29254"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274896" y="1580182"/>
              <a:ext cx="468096" cy="405392"/>
            </a:xfrm>
            <a:custGeom>
              <a:avLst/>
              <a:gdLst/>
              <a:ahLst/>
              <a:cxnLst/>
              <a:rect l="l" t="t" r="r" b="b"/>
              <a:pathLst>
                <a:path w="29256" h="25337" fill="none" extrusionOk="0">
                  <a:moveTo>
                    <a:pt x="21942" y="1"/>
                  </a:moveTo>
                  <a:lnTo>
                    <a:pt x="7314" y="1"/>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274896" y="1985558"/>
              <a:ext cx="468096" cy="405376"/>
            </a:xfrm>
            <a:custGeom>
              <a:avLst/>
              <a:gdLst/>
              <a:ahLst/>
              <a:cxnLst/>
              <a:rect l="l" t="t" r="r" b="b"/>
              <a:pathLst>
                <a:path w="29256" h="25336" fill="none" extrusionOk="0">
                  <a:moveTo>
                    <a:pt x="21942" y="0"/>
                  </a:moveTo>
                  <a:lnTo>
                    <a:pt x="7314" y="0"/>
                  </a:lnTo>
                  <a:lnTo>
                    <a:pt x="0" y="12668"/>
                  </a:lnTo>
                  <a:lnTo>
                    <a:pt x="7314" y="25336"/>
                  </a:lnTo>
                  <a:lnTo>
                    <a:pt x="21942" y="25336"/>
                  </a:lnTo>
                  <a:lnTo>
                    <a:pt x="29256" y="12668"/>
                  </a:lnTo>
                  <a:close/>
                </a:path>
              </a:pathLst>
            </a:custGeom>
            <a:noFill/>
            <a:ln w="9525" cap="flat" cmpd="sng">
              <a:solidFill>
                <a:schemeClr val="dk2"/>
              </a:solidFill>
              <a:prstDash val="solid"/>
              <a:miter lim="22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182138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CB8D7-DA05-0F31-63D5-7203E1FBC7CA}"/>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93C2D684-4467-9930-3EDC-30AA3CA98821}"/>
              </a:ext>
            </a:extLst>
          </p:cNvPr>
          <p:cNvSpPr>
            <a:spLocks noGrp="1"/>
          </p:cNvSpPr>
          <p:nvPr>
            <p:ph type="title" idx="2"/>
          </p:nvPr>
        </p:nvSpPr>
        <p:spPr/>
        <p:txBody>
          <a:bodyPr/>
          <a:lstStyle/>
          <a:p>
            <a:endParaRPr lang="en-IN"/>
          </a:p>
        </p:txBody>
      </p:sp>
      <p:sp>
        <p:nvSpPr>
          <p:cNvPr id="4" name="Subtitle 3">
            <a:extLst>
              <a:ext uri="{FF2B5EF4-FFF2-40B4-BE49-F238E27FC236}">
                <a16:creationId xmlns:a16="http://schemas.microsoft.com/office/drawing/2014/main" id="{E31AD649-E794-1E3B-57FE-8F44137D748F}"/>
              </a:ext>
            </a:extLst>
          </p:cNvPr>
          <p:cNvSpPr>
            <a:spLocks noGrp="1"/>
          </p:cNvSpPr>
          <p:nvPr>
            <p:ph type="subTitle" idx="1"/>
          </p:nvPr>
        </p:nvSpPr>
        <p:spPr/>
        <p:txBody>
          <a:bodyPr/>
          <a:lstStyle/>
          <a:p>
            <a:endParaRPr lang="en-IN"/>
          </a:p>
        </p:txBody>
      </p:sp>
      <p:sp>
        <p:nvSpPr>
          <p:cNvPr id="6" name="TextBox 5">
            <a:extLst>
              <a:ext uri="{FF2B5EF4-FFF2-40B4-BE49-F238E27FC236}">
                <a16:creationId xmlns:a16="http://schemas.microsoft.com/office/drawing/2014/main" id="{9D934465-9FA7-D63F-32AB-4E7EBD1D709A}"/>
              </a:ext>
            </a:extLst>
          </p:cNvPr>
          <p:cNvSpPr txBox="1"/>
          <p:nvPr/>
        </p:nvSpPr>
        <p:spPr>
          <a:xfrm>
            <a:off x="426720" y="1278544"/>
            <a:ext cx="8244840" cy="2164695"/>
          </a:xfrm>
          <a:prstGeom prst="rect">
            <a:avLst/>
          </a:prstGeom>
          <a:noFill/>
        </p:spPr>
        <p:txBody>
          <a:bodyPr wrap="square">
            <a:spAutoFit/>
          </a:bodyPr>
          <a:lstStyle/>
          <a:p>
            <a:pPr>
              <a:spcBef>
                <a:spcPts val="400"/>
              </a:spcBef>
              <a:spcAft>
                <a:spcPts val="200"/>
              </a:spcAft>
            </a:pPr>
            <a:r>
              <a:rPr lang="en-IN" sz="1600" b="1" i="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Objective:</a:t>
            </a:r>
            <a:endParaRPr lang="en-IN" sz="1600" b="1" i="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600" dirty="0">
                <a:effectLst/>
                <a:latin typeface="Times New Roman" panose="02020603050405020304" pitchFamily="18" charset="0"/>
                <a:ea typeface="Times New Roman" panose="02020603050405020304" pitchFamily="18" charset="0"/>
              </a:rPr>
              <a:t>To create a comprehensive Security Operations </a:t>
            </a:r>
            <a:r>
              <a:rPr lang="en-IN" sz="1600" dirty="0" err="1">
                <a:effectLst/>
                <a:latin typeface="Times New Roman" panose="02020603050405020304" pitchFamily="18" charset="0"/>
                <a:ea typeface="Times New Roman" panose="02020603050405020304" pitchFamily="18" charset="0"/>
              </a:rPr>
              <a:t>Center</a:t>
            </a:r>
            <a:r>
              <a:rPr lang="en-IN" sz="1600" dirty="0">
                <a:effectLst/>
                <a:latin typeface="Times New Roman" panose="02020603050405020304" pitchFamily="18" charset="0"/>
                <a:ea typeface="Times New Roman" panose="02020603050405020304" pitchFamily="18" charset="0"/>
              </a:rPr>
              <a:t> (SOC) platform by integrating </a:t>
            </a:r>
            <a:r>
              <a:rPr lang="en-IN" sz="1600" dirty="0" err="1">
                <a:effectLst/>
                <a:latin typeface="Times New Roman" panose="02020603050405020304" pitchFamily="18" charset="0"/>
                <a:ea typeface="Times New Roman" panose="02020603050405020304" pitchFamily="18" charset="0"/>
              </a:rPr>
              <a:t>TheHive</a:t>
            </a:r>
            <a:r>
              <a:rPr lang="en-IN" sz="1600" dirty="0">
                <a:effectLst/>
                <a:latin typeface="Times New Roman" panose="02020603050405020304" pitchFamily="18" charset="0"/>
                <a:ea typeface="Times New Roman" panose="02020603050405020304" pitchFamily="18" charset="0"/>
              </a:rPr>
              <a:t>, Cortex, MISP, and Wazuh. This integration aims to enhance threat detection, analysis, and response capabilities within the organization.</a:t>
            </a:r>
          </a:p>
          <a:p>
            <a:pPr>
              <a:spcBef>
                <a:spcPts val="400"/>
              </a:spcBef>
              <a:spcAft>
                <a:spcPts val="200"/>
              </a:spcAft>
            </a:pPr>
            <a:r>
              <a:rPr lang="en-IN" sz="1600" b="1" i="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Purpose:</a:t>
            </a:r>
            <a:endParaRPr lang="en-IN" sz="1600" b="1" i="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1600" dirty="0">
                <a:effectLst/>
                <a:latin typeface="Times New Roman" panose="02020603050405020304" pitchFamily="18" charset="0"/>
                <a:ea typeface="Times New Roman" panose="02020603050405020304" pitchFamily="18" charset="0"/>
              </a:rPr>
              <a:t>The integration of these tools is designed to provide a centralized platform for incident management, threat intelligence, and automated response. This setup improves the efficiency and effectiveness of security operations by leveraging the strengths of each tool.</a:t>
            </a:r>
          </a:p>
        </p:txBody>
      </p:sp>
      <p:pic>
        <p:nvPicPr>
          <p:cNvPr id="7" name="Picture 6">
            <a:extLst>
              <a:ext uri="{FF2B5EF4-FFF2-40B4-BE49-F238E27FC236}">
                <a16:creationId xmlns:a16="http://schemas.microsoft.com/office/drawing/2014/main" id="{D0110BC4-1E0C-E5CC-A66F-4982224D2896}"/>
              </a:ext>
            </a:extLst>
          </p:cNvPr>
          <p:cNvPicPr>
            <a:picLocks noChangeAspect="1"/>
          </p:cNvPicPr>
          <p:nvPr/>
        </p:nvPicPr>
        <p:blipFill>
          <a:blip r:embed="rId2">
            <a:alphaModFix amt="20000"/>
          </a:blip>
          <a:stretch>
            <a:fillRect/>
          </a:stretch>
        </p:blipFill>
        <p:spPr>
          <a:xfrm>
            <a:off x="1328703" y="113315"/>
            <a:ext cx="6628448" cy="4692047"/>
          </a:xfrm>
          <a:prstGeom prst="rect">
            <a:avLst/>
          </a:prstGeom>
          <a:ln>
            <a:noFill/>
          </a:ln>
          <a:effectLst>
            <a:softEdge rad="112500"/>
          </a:effectLst>
        </p:spPr>
      </p:pic>
    </p:spTree>
    <p:extLst>
      <p:ext uri="{BB962C8B-B14F-4D97-AF65-F5344CB8AC3E}">
        <p14:creationId xmlns:p14="http://schemas.microsoft.com/office/powerpoint/2010/main" val="3085511991"/>
      </p:ext>
    </p:extLst>
  </p:cSld>
  <p:clrMapOvr>
    <a:masterClrMapping/>
  </p:clrMapOvr>
</p:sld>
</file>

<file path=ppt/theme/theme1.xml><?xml version="1.0" encoding="utf-8"?>
<a:theme xmlns:a="http://schemas.openxmlformats.org/drawingml/2006/main" name="STEM Elective Subject for Middle School - 7th Grade: Principles of IT, Cybersecurity and Engineering by Slidesgo">
  <a:themeElements>
    <a:clrScheme name="Simple Light">
      <a:dk1>
        <a:srgbClr val="150045"/>
      </a:dk1>
      <a:lt1>
        <a:srgbClr val="FFFFFF"/>
      </a:lt1>
      <a:dk2>
        <a:srgbClr val="A4ABD7"/>
      </a:dk2>
      <a:lt2>
        <a:srgbClr val="E23480"/>
      </a:lt2>
      <a:accent1>
        <a:srgbClr val="6D7396"/>
      </a:accent1>
      <a:accent2>
        <a:srgbClr val="FFA0B8"/>
      </a:accent2>
      <a:accent3>
        <a:srgbClr val="1ECFFF"/>
      </a:accent3>
      <a:accent4>
        <a:srgbClr val="EF8772"/>
      </a:accent4>
      <a:accent5>
        <a:srgbClr val="FFFFFF"/>
      </a:accent5>
      <a:accent6>
        <a:srgbClr val="FFFFFF"/>
      </a:accent6>
      <a:hlink>
        <a:srgbClr val="1500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TotalTime>
  <Words>5355</Words>
  <Application>Microsoft Office PowerPoint</Application>
  <PresentationFormat>On-screen Show (16:9)</PresentationFormat>
  <Paragraphs>377</Paragraphs>
  <Slides>117</Slides>
  <Notes>25</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117</vt:i4>
      </vt:variant>
    </vt:vector>
  </HeadingPairs>
  <TitlesOfParts>
    <vt:vector size="132" baseType="lpstr">
      <vt:lpstr>Anaheim</vt:lpstr>
      <vt:lpstr>Arial</vt:lpstr>
      <vt:lpstr>Arial Unicode MS</vt:lpstr>
      <vt:lpstr>Barlow</vt:lpstr>
      <vt:lpstr>Barlow Light</vt:lpstr>
      <vt:lpstr>Calibri Light</vt:lpstr>
      <vt:lpstr>Courier New</vt:lpstr>
      <vt:lpstr>Montserrat</vt:lpstr>
      <vt:lpstr>Nunito Light</vt:lpstr>
      <vt:lpstr>Secular One</vt:lpstr>
      <vt:lpstr>Söhne</vt:lpstr>
      <vt:lpstr>Symbol</vt:lpstr>
      <vt:lpstr>Times New Roman</vt:lpstr>
      <vt:lpstr>Wingdings</vt:lpstr>
      <vt:lpstr>STEM Elective Subject for Middle School - 7th Grade: Principles of IT, Cybersecurity and Engineering by Slidesgo</vt:lpstr>
      <vt:lpstr>Comprehensive Threat Detection &amp; Monitoring System</vt:lpstr>
      <vt:lpstr>PowerPoint Presentation</vt:lpstr>
      <vt:lpstr>Contents</vt:lpstr>
      <vt:lpstr>ABSTRACT!</vt:lpstr>
      <vt:lpstr>Introduction!</vt:lpstr>
      <vt:lpstr>Objective!</vt:lpstr>
      <vt:lpstr>Literature Review</vt:lpstr>
      <vt:lpstr>PowerPoint Presentation</vt:lpstr>
      <vt:lpstr>PowerPoint Presentation</vt:lpstr>
      <vt:lpstr>Research Gap</vt:lpstr>
      <vt:lpstr>Flow Chart!</vt:lpstr>
      <vt:lpstr>Methodology</vt:lpstr>
      <vt:lpstr>Installation (Environment Setup)</vt:lpstr>
      <vt:lpstr>Tools &amp; Technology Used</vt:lpstr>
      <vt:lpstr>Use Cases</vt:lpstr>
      <vt:lpstr>Detecting known bad actors with Wazuh and AbuseIPDB</vt:lpstr>
      <vt:lpstr>PowerPoint Presentation</vt:lpstr>
      <vt:lpstr>PowerPoint Presentation</vt:lpstr>
      <vt:lpstr>PowerPoint Presentation</vt:lpstr>
      <vt:lpstr>PowerPoint Presentation</vt:lpstr>
      <vt:lpstr>PowerPoint Presentation</vt:lpstr>
      <vt:lpstr>PowerPoint Presentation</vt:lpstr>
      <vt:lpstr>Use Cases</vt:lpstr>
      <vt:lpstr>Objective: To automatically block IP addresses that perform SSH brute force attacks after 5 failed attempts using Wazuh Active Response. Overview: Brute force attacks over SSH involve an attacker attempting a number of username-password combinations in an attempt to enter a system. We can identify these attacks and block the offending IP addresses after a certain number of unsuccessful attempts by combining Wazuh with Active Response.   Results: Successfully detected and blocked IP addresses after 5 failed SSH login attempts. Enhanced security by automating the response to SSH brute force attacks.</vt:lpstr>
      <vt:lpstr>PowerPoint Presentation</vt:lpstr>
      <vt:lpstr>PowerPoint Presentation</vt:lpstr>
      <vt:lpstr>Use Cases</vt:lpstr>
      <vt:lpstr>PowerPoint Presentation</vt:lpstr>
      <vt:lpstr>PowerPoint Presentation</vt:lpstr>
      <vt:lpstr>PowerPoint Presentation</vt:lpstr>
      <vt:lpstr>Client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Cases</vt:lpstr>
      <vt:lpstr>PowerPoint Presentation</vt:lpstr>
      <vt:lpstr>PowerPoint Presentation</vt:lpstr>
      <vt:lpstr>PowerPoint Presentation</vt:lpstr>
      <vt:lpstr>PowerPoint Presentation</vt:lpstr>
      <vt:lpstr>PowerPoint Presentation</vt:lpstr>
      <vt:lpstr>PowerPoint Presentation</vt:lpstr>
      <vt:lpstr>Use Cases</vt:lpstr>
      <vt:lpstr>PowerPoint Presentation</vt:lpstr>
      <vt:lpstr>PowerPoint Presentation</vt:lpstr>
      <vt:lpstr>PowerPoint Presentation</vt:lpstr>
      <vt:lpstr>PowerPoint Presentation</vt:lpstr>
      <vt:lpstr>PowerPoint Presentation</vt:lpstr>
      <vt:lpstr>PowerPoint Presentation</vt:lpstr>
      <vt:lpstr>Use Cases</vt:lpstr>
      <vt:lpstr>PowerPoint Presentation</vt:lpstr>
      <vt:lpstr>Attack simulation </vt:lpstr>
      <vt:lpstr>PowerPoint Presentation</vt:lpstr>
      <vt:lpstr>PowerPoint Presentation</vt:lpstr>
      <vt:lpstr>Use Cases</vt:lpstr>
      <vt:lpstr>PowerPoint Presentation</vt:lpstr>
      <vt:lpstr>PowerPoint Presentation</vt:lpstr>
      <vt:lpstr>PowerPoint Presentation</vt:lpstr>
      <vt:lpstr>PowerPoint Presentation</vt:lpstr>
      <vt:lpstr>Use Cases</vt:lpstr>
      <vt:lpstr>PowerPoint Presentation</vt:lpstr>
      <vt:lpstr>PowerPoint Presentation</vt:lpstr>
      <vt:lpstr>PowerPoint Presentation</vt:lpstr>
      <vt:lpstr>PowerPoint Presentation</vt:lpstr>
      <vt:lpstr>Docker container activity logs</vt:lpstr>
      <vt:lpstr>Use Cases</vt:lpstr>
      <vt:lpstr>PowerPoint Presentation</vt:lpstr>
      <vt:lpstr>PowerPoint Presentation</vt:lpstr>
      <vt:lpstr>PowerPoint Presentation</vt:lpstr>
      <vt:lpstr>PowerPoint Presentation</vt:lpstr>
      <vt:lpstr>PowerPoint Presentation</vt:lpstr>
      <vt:lpstr>PowerPoint Presentation</vt:lpstr>
      <vt:lpstr>Use Cases</vt:lpstr>
      <vt:lpstr>PowerPoint Presentation</vt:lpstr>
      <vt:lpstr>PowerPoint Presentation</vt:lpstr>
      <vt:lpstr>PowerPoint Presentation</vt:lpstr>
      <vt:lpstr>PowerPoint Presentation</vt:lpstr>
      <vt:lpstr>Use Cases</vt:lpstr>
      <vt:lpstr>PowerPoint Presentation</vt:lpstr>
      <vt:lpstr>Local rules for the fetch the teler logs</vt:lpstr>
      <vt:lpstr>PowerPoint Presentation</vt:lpstr>
      <vt:lpstr>Attack emulation – I have used Nikto to launch an attack against the vulnerable web application</vt:lpstr>
      <vt:lpstr>Use Cases</vt:lpstr>
      <vt:lpstr>IDS Detection (Network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Cases</vt:lpstr>
      <vt:lpstr>PowerPoint Presentation</vt:lpstr>
      <vt:lpstr>PowerPoint Presentation</vt:lpstr>
      <vt:lpstr>Integration of TheHive, Cortex, MISP, and Wazuh for SOC Platform</vt:lpstr>
      <vt:lpstr>MISP config and download the feeds for intelligent </vt:lpstr>
      <vt:lpstr>MISP is up and run with all the feed and IOC we  can do the API integration for communication </vt:lpstr>
      <vt:lpstr>PowerPoint Presentation</vt:lpstr>
      <vt:lpstr>We successfully recived the details log in the Wazuh directly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Futures Scope</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himilp12@gmail.com</cp:lastModifiedBy>
  <cp:revision>97</cp:revision>
  <dcterms:modified xsi:type="dcterms:W3CDTF">2024-07-16T10:39:43Z</dcterms:modified>
</cp:coreProperties>
</file>